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314" r:id="rId24"/>
    <p:sldId id="282" r:id="rId25"/>
    <p:sldId id="283" r:id="rId26"/>
    <p:sldId id="284" r:id="rId27"/>
    <p:sldId id="285" r:id="rId28"/>
    <p:sldId id="286" r:id="rId29"/>
    <p:sldId id="287" r:id="rId30"/>
    <p:sldId id="288" r:id="rId31"/>
    <p:sldId id="289" r:id="rId32"/>
    <p:sldId id="290" r:id="rId33"/>
    <p:sldId id="315" r:id="rId34"/>
    <p:sldId id="292"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Lst>
  <p:sldSz cx="12192000" cy="6858000"/>
  <p:notesSz cx="10018713" cy="68881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144" autoAdjust="0"/>
  </p:normalViewPr>
  <p:slideViewPr>
    <p:cSldViewPr snapToGrid="0">
      <p:cViewPr varScale="1">
        <p:scale>
          <a:sx n="64" d="100"/>
          <a:sy n="64" d="100"/>
        </p:scale>
        <p:origin x="680" y="52"/>
      </p:cViewPr>
      <p:guideLst/>
    </p:cSldViewPr>
  </p:slideViewPr>
  <p:outlineViewPr>
    <p:cViewPr>
      <p:scale>
        <a:sx n="33" d="100"/>
        <a:sy n="33" d="100"/>
      </p:scale>
      <p:origin x="0" y="-234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41442" cy="345604"/>
          </a:xfrm>
          <a:prstGeom prst="rect">
            <a:avLst/>
          </a:prstGeom>
        </p:spPr>
        <p:txBody>
          <a:bodyPr vert="horz" lIns="96606" tIns="48303" rIns="96606" bIns="48303" rtlCol="0"/>
          <a:lstStyle>
            <a:lvl1pPr algn="l">
              <a:defRPr sz="1300"/>
            </a:lvl1pPr>
          </a:lstStyle>
          <a:p>
            <a:endParaRPr lang="en-PH" dirty="0"/>
          </a:p>
        </p:txBody>
      </p:sp>
      <p:sp>
        <p:nvSpPr>
          <p:cNvPr id="3" name="Date Placeholder 2"/>
          <p:cNvSpPr>
            <a:spLocks noGrp="1"/>
          </p:cNvSpPr>
          <p:nvPr>
            <p:ph type="dt" idx="1"/>
          </p:nvPr>
        </p:nvSpPr>
        <p:spPr>
          <a:xfrm>
            <a:off x="5674952" y="1"/>
            <a:ext cx="4341442" cy="345604"/>
          </a:xfrm>
          <a:prstGeom prst="rect">
            <a:avLst/>
          </a:prstGeom>
        </p:spPr>
        <p:txBody>
          <a:bodyPr vert="horz" lIns="96606" tIns="48303" rIns="96606" bIns="48303" rtlCol="0"/>
          <a:lstStyle>
            <a:lvl1pPr algn="r">
              <a:defRPr sz="1300"/>
            </a:lvl1pPr>
          </a:lstStyle>
          <a:p>
            <a:fld id="{1EA8590B-DABD-4E22-8C2D-40D824CF3B45}" type="datetimeFigureOut">
              <a:rPr lang="en-PH" smtClean="0"/>
              <a:t>21/12/2024</a:t>
            </a:fld>
            <a:endParaRPr lang="en-PH" dirty="0"/>
          </a:p>
        </p:txBody>
      </p:sp>
      <p:sp>
        <p:nvSpPr>
          <p:cNvPr id="4" name="Slide Image Placeholder 3"/>
          <p:cNvSpPr>
            <a:spLocks noGrp="1" noRot="1" noChangeAspect="1"/>
          </p:cNvSpPr>
          <p:nvPr>
            <p:ph type="sldImg" idx="2"/>
          </p:nvPr>
        </p:nvSpPr>
        <p:spPr>
          <a:xfrm>
            <a:off x="2941638" y="860425"/>
            <a:ext cx="4135437" cy="2325688"/>
          </a:xfrm>
          <a:prstGeom prst="rect">
            <a:avLst/>
          </a:prstGeom>
          <a:noFill/>
          <a:ln w="12700">
            <a:solidFill>
              <a:prstClr val="black"/>
            </a:solidFill>
          </a:ln>
        </p:spPr>
        <p:txBody>
          <a:bodyPr vert="horz" lIns="96606" tIns="48303" rIns="96606" bIns="48303" rtlCol="0" anchor="ctr"/>
          <a:lstStyle/>
          <a:p>
            <a:endParaRPr lang="en-PH" dirty="0"/>
          </a:p>
        </p:txBody>
      </p:sp>
      <p:sp>
        <p:nvSpPr>
          <p:cNvPr id="5" name="Notes Placeholder 4"/>
          <p:cNvSpPr>
            <a:spLocks noGrp="1"/>
          </p:cNvSpPr>
          <p:nvPr>
            <p:ph type="body" sz="quarter" idx="3"/>
          </p:nvPr>
        </p:nvSpPr>
        <p:spPr>
          <a:xfrm>
            <a:off x="1001872" y="3314928"/>
            <a:ext cx="8014970" cy="2712215"/>
          </a:xfrm>
          <a:prstGeom prst="rect">
            <a:avLst/>
          </a:prstGeom>
        </p:spPr>
        <p:txBody>
          <a:bodyPr vert="horz" lIns="96606" tIns="48303" rIns="96606" bIns="48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6542560"/>
            <a:ext cx="4341442" cy="345603"/>
          </a:xfrm>
          <a:prstGeom prst="rect">
            <a:avLst/>
          </a:prstGeom>
        </p:spPr>
        <p:txBody>
          <a:bodyPr vert="horz" lIns="96606" tIns="48303" rIns="96606" bIns="48303" rtlCol="0" anchor="b"/>
          <a:lstStyle>
            <a:lvl1pPr algn="l">
              <a:defRPr sz="1300"/>
            </a:lvl1pPr>
          </a:lstStyle>
          <a:p>
            <a:endParaRPr lang="en-PH" dirty="0"/>
          </a:p>
        </p:txBody>
      </p:sp>
      <p:sp>
        <p:nvSpPr>
          <p:cNvPr id="7" name="Slide Number Placeholder 6"/>
          <p:cNvSpPr>
            <a:spLocks noGrp="1"/>
          </p:cNvSpPr>
          <p:nvPr>
            <p:ph type="sldNum" sz="quarter" idx="5"/>
          </p:nvPr>
        </p:nvSpPr>
        <p:spPr>
          <a:xfrm>
            <a:off x="5674952" y="6542560"/>
            <a:ext cx="4341442" cy="345603"/>
          </a:xfrm>
          <a:prstGeom prst="rect">
            <a:avLst/>
          </a:prstGeom>
        </p:spPr>
        <p:txBody>
          <a:bodyPr vert="horz" lIns="96606" tIns="48303" rIns="96606" bIns="48303" rtlCol="0" anchor="b"/>
          <a:lstStyle>
            <a:lvl1pPr algn="r">
              <a:defRPr sz="1300"/>
            </a:lvl1pPr>
          </a:lstStyle>
          <a:p>
            <a:fld id="{52268B77-628D-424C-912B-20012D7AEF8E}" type="slidenum">
              <a:rPr lang="en-PH" smtClean="0"/>
              <a:t>‹#›</a:t>
            </a:fld>
            <a:endParaRPr lang="en-PH" dirty="0"/>
          </a:p>
        </p:txBody>
      </p:sp>
    </p:spTree>
    <p:extLst>
      <p:ext uri="{BB962C8B-B14F-4D97-AF65-F5344CB8AC3E}">
        <p14:creationId xmlns:p14="http://schemas.microsoft.com/office/powerpoint/2010/main" val="616473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resources.workable.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resources.workable.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5: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4: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6: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7: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dfe6d4ef9_0_5: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r>
              <a:rPr lang="en-US"/>
              <a:t>Robotics Engineers from </a:t>
            </a:r>
            <a:r>
              <a:rPr lang="en-US" b="1" u="sng">
                <a:solidFill>
                  <a:schemeClr val="hlink"/>
                </a:solidFill>
                <a:hlinkClick r:id="rId3"/>
              </a:rPr>
              <a:t>www</a:t>
            </a:r>
            <a:r>
              <a:rPr lang="en-US" u="sng">
                <a:solidFill>
                  <a:schemeClr val="hlink"/>
                </a:solidFill>
                <a:hlinkClick r:id="rId3"/>
              </a:rPr>
              <a:t>.</a:t>
            </a:r>
            <a:r>
              <a:rPr lang="en-US" sz="1300" b="1" u="sng">
                <a:solidFill>
                  <a:schemeClr val="hlink"/>
                </a:solidFill>
                <a:highlight>
                  <a:srgbClr val="FFFFFF"/>
                </a:highlight>
                <a:hlinkClick r:id="rId3"/>
              </a:rPr>
              <a:t>resources.workable.com</a:t>
            </a:r>
            <a:endParaRPr sz="1300" b="1">
              <a:solidFill>
                <a:srgbClr val="202124"/>
              </a:solidFill>
              <a:highlight>
                <a:srgbClr val="FFFFFF"/>
              </a:highlight>
            </a:endParaRPr>
          </a:p>
          <a:p>
            <a:pPr>
              <a:buClr>
                <a:schemeClr val="dk1"/>
              </a:buClr>
              <a:buSzPts val="1100"/>
            </a:pPr>
            <a:r>
              <a:rPr lang="en-US">
                <a:solidFill>
                  <a:schemeClr val="dk1"/>
                </a:solidFill>
              </a:rPr>
              <a:t>Mechatronics Engineers from </a:t>
            </a:r>
            <a:r>
              <a:rPr lang="en-US" b="1">
                <a:solidFill>
                  <a:schemeClr val="dk1"/>
                </a:solidFill>
              </a:rPr>
              <a:t>www.itee.uq.edu.au</a:t>
            </a:r>
            <a:endParaRPr sz="1300" b="1">
              <a:solidFill>
                <a:srgbClr val="202124"/>
              </a:solidFill>
              <a:highlight>
                <a:srgbClr val="FFFFFF"/>
              </a:highlight>
            </a:endParaRPr>
          </a:p>
          <a:p>
            <a:pPr>
              <a:buSzPts val="1100"/>
            </a:pPr>
            <a:endParaRPr sz="1300" b="1">
              <a:solidFill>
                <a:srgbClr val="202124"/>
              </a:solidFill>
              <a:highlight>
                <a:srgbClr val="FFFFFF"/>
              </a:highlight>
            </a:endParaRPr>
          </a:p>
        </p:txBody>
      </p:sp>
      <p:sp>
        <p:nvSpPr>
          <p:cNvPr id="252" name="Google Shape;252;gfdfe6d4ef9_0_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444952cc5b_0_2: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Clr>
                <a:schemeClr val="dk1"/>
              </a:buClr>
              <a:buSzPts val="1100"/>
            </a:pPr>
            <a:r>
              <a:rPr lang="en-US">
                <a:solidFill>
                  <a:schemeClr val="dk1"/>
                </a:solidFill>
              </a:rPr>
              <a:t>Robotics Engineers from </a:t>
            </a:r>
            <a:r>
              <a:rPr lang="en-US" b="1" u="sng">
                <a:solidFill>
                  <a:schemeClr val="hlink"/>
                </a:solidFill>
                <a:hlinkClick r:id="rId3"/>
              </a:rPr>
              <a:t>www</a:t>
            </a:r>
            <a:r>
              <a:rPr lang="en-US" u="sng">
                <a:solidFill>
                  <a:schemeClr val="hlink"/>
                </a:solidFill>
                <a:hlinkClick r:id="rId3"/>
              </a:rPr>
              <a:t>.</a:t>
            </a:r>
            <a:r>
              <a:rPr lang="en-US" sz="1300" b="1" u="sng">
                <a:solidFill>
                  <a:schemeClr val="hlink"/>
                </a:solidFill>
                <a:highlight>
                  <a:schemeClr val="lt1"/>
                </a:highlight>
                <a:hlinkClick r:id="rId3"/>
              </a:rPr>
              <a:t>resources.workable.com</a:t>
            </a:r>
            <a:endParaRPr sz="1300" b="1">
              <a:solidFill>
                <a:srgbClr val="202124"/>
              </a:solidFill>
              <a:highlight>
                <a:schemeClr val="lt1"/>
              </a:highlight>
            </a:endParaRPr>
          </a:p>
          <a:p>
            <a:pPr>
              <a:buClr>
                <a:schemeClr val="dk1"/>
              </a:buClr>
              <a:buSzPts val="1100"/>
            </a:pPr>
            <a:r>
              <a:rPr lang="en-US">
                <a:solidFill>
                  <a:schemeClr val="dk1"/>
                </a:solidFill>
              </a:rPr>
              <a:t>Mechatronics Engineers from </a:t>
            </a:r>
            <a:r>
              <a:rPr lang="en-US" b="1">
                <a:solidFill>
                  <a:schemeClr val="dk1"/>
                </a:solidFill>
              </a:rPr>
              <a:t>www.itee.uq.edu.au</a:t>
            </a:r>
            <a:endParaRPr/>
          </a:p>
          <a:p>
            <a:pPr>
              <a:buClr>
                <a:schemeClr val="dk1"/>
              </a:buClr>
              <a:buSzPts val="1100"/>
            </a:pPr>
            <a:endParaRPr b="1">
              <a:solidFill>
                <a:schemeClr val="dk1"/>
              </a:solidFill>
            </a:endParaRPr>
          </a:p>
          <a:p>
            <a:pPr>
              <a:buSzPts val="1100"/>
            </a:pPr>
            <a:endParaRPr sz="1300" b="1">
              <a:solidFill>
                <a:srgbClr val="202124"/>
              </a:solidFill>
              <a:highlight>
                <a:srgbClr val="FFFFFF"/>
              </a:highlight>
            </a:endParaRPr>
          </a:p>
        </p:txBody>
      </p:sp>
      <p:sp>
        <p:nvSpPr>
          <p:cNvPr id="259" name="Google Shape;259;g1444952cc5b_0_2: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44952cc5b_0_10: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r>
              <a:rPr lang="en-US"/>
              <a:t>Robotics Engineers from </a:t>
            </a:r>
            <a:r>
              <a:rPr lang="en-US" b="1"/>
              <a:t>www.engineering.queensu.ca</a:t>
            </a:r>
            <a:endParaRPr sz="1300" b="1">
              <a:solidFill>
                <a:srgbClr val="202124"/>
              </a:solidFill>
              <a:highlight>
                <a:srgbClr val="FFFFFF"/>
              </a:highlight>
            </a:endParaRPr>
          </a:p>
          <a:p>
            <a:pPr>
              <a:buClr>
                <a:schemeClr val="dk1"/>
              </a:buClr>
              <a:buSzPts val="1100"/>
            </a:pPr>
            <a:r>
              <a:rPr lang="en-US">
                <a:solidFill>
                  <a:schemeClr val="dk1"/>
                </a:solidFill>
              </a:rPr>
              <a:t>Mechatronics Engineers from </a:t>
            </a:r>
            <a:r>
              <a:rPr lang="en-US" b="1">
                <a:solidFill>
                  <a:schemeClr val="dk1"/>
                </a:solidFill>
              </a:rPr>
              <a:t>www.engineering.queensu.ca</a:t>
            </a:r>
            <a:endParaRPr sz="1300" b="1">
              <a:solidFill>
                <a:srgbClr val="202124"/>
              </a:solidFill>
              <a:highlight>
                <a:schemeClr val="lt1"/>
              </a:highlight>
            </a:endParaRPr>
          </a:p>
          <a:p>
            <a:pPr>
              <a:buClr>
                <a:schemeClr val="dk1"/>
              </a:buClr>
              <a:buSzPts val="1100"/>
            </a:pPr>
            <a:endParaRPr b="1">
              <a:solidFill>
                <a:schemeClr val="dk1"/>
              </a:solidFill>
            </a:endParaRPr>
          </a:p>
          <a:p>
            <a:pPr>
              <a:buSzPts val="1100"/>
            </a:pPr>
            <a:endParaRPr sz="1300" b="1">
              <a:solidFill>
                <a:srgbClr val="202124"/>
              </a:solidFill>
              <a:highlight>
                <a:srgbClr val="FFFFFF"/>
              </a:highlight>
            </a:endParaRPr>
          </a:p>
        </p:txBody>
      </p:sp>
      <p:sp>
        <p:nvSpPr>
          <p:cNvPr id="294" name="Google Shape;294;g1444952cc5b_0_10: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301" name="Google Shape;301;p22: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064">
              <a:defRPr/>
            </a:pPr>
            <a:r>
              <a:rPr lang="en-US" b="0" i="0" dirty="0">
                <a:solidFill>
                  <a:srgbClr val="374151"/>
                </a:solidFill>
                <a:effectLst/>
                <a:latin typeface="Söhne"/>
              </a:rPr>
              <a:t>Hello again! . I'm your guide, Engr. Mikko De Torres, and in this video, we're delving into the heart of our journey. We'll explore the true meanings of Robotics and Mechatronics, and also clarify the distinctions between these two vital concepts. Let's jump right in!"</a:t>
            </a:r>
            <a:endParaRPr lang="en-PH" dirty="0"/>
          </a:p>
          <a:p>
            <a:endParaRPr lang="en-PH" dirty="0"/>
          </a:p>
        </p:txBody>
      </p:sp>
      <p:sp>
        <p:nvSpPr>
          <p:cNvPr id="4" name="Slide Number Placeholder 3"/>
          <p:cNvSpPr>
            <a:spLocks noGrp="1"/>
          </p:cNvSpPr>
          <p:nvPr>
            <p:ph type="sldNum" sz="quarter" idx="5"/>
          </p:nvPr>
        </p:nvSpPr>
        <p:spPr/>
        <p:txBody>
          <a:bodyPr/>
          <a:lstStyle/>
          <a:p>
            <a:fld id="{52268B77-628D-424C-912B-20012D7AEF8E}" type="slidenum">
              <a:rPr lang="en-PH" smtClean="0"/>
              <a:t>23</a:t>
            </a:fld>
            <a:endParaRPr lang="en-PH" dirty="0"/>
          </a:p>
        </p:txBody>
      </p:sp>
    </p:spTree>
    <p:extLst>
      <p:ext uri="{BB962C8B-B14F-4D97-AF65-F5344CB8AC3E}">
        <p14:creationId xmlns:p14="http://schemas.microsoft.com/office/powerpoint/2010/main" val="2836078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6: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23" name="Google Shape;423;p26: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5: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15" name="Google Shape;415;p2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7: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30" name="Google Shape;430;p27: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8: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37" name="Google Shape;437;p28: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1: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64" name="Google Shape;464;p31: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2: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75" name="Google Shape;475;p32: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3: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86" name="Google Shape;486;p3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4: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94" name="Google Shape;494;p3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5: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502" name="Google Shape;502;p3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9: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46" name="Google Shape;446;p29: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7: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8: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9: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0: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2: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3: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40B0-74EB-F52C-8522-07F1F1D213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110C8158-AD80-E0C7-2C46-10A89A9C73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4EAD19A-BFFB-B80C-5569-CE74DC637DD5}"/>
              </a:ext>
            </a:extLst>
          </p:cNvPr>
          <p:cNvSpPr>
            <a:spLocks noGrp="1"/>
          </p:cNvSpPr>
          <p:nvPr>
            <p:ph type="dt" sz="half" idx="10"/>
          </p:nvPr>
        </p:nvSpPr>
        <p:spPr/>
        <p:txBody>
          <a:bodyPr/>
          <a:lstStyle/>
          <a:p>
            <a:fld id="{5F5543ED-8C9B-41FA-A77C-3AB5990E9BA4}" type="datetimeFigureOut">
              <a:rPr lang="en-PH" smtClean="0"/>
              <a:t>21/12/2024</a:t>
            </a:fld>
            <a:endParaRPr lang="en-PH" dirty="0"/>
          </a:p>
        </p:txBody>
      </p:sp>
      <p:sp>
        <p:nvSpPr>
          <p:cNvPr id="5" name="Footer Placeholder 4">
            <a:extLst>
              <a:ext uri="{FF2B5EF4-FFF2-40B4-BE49-F238E27FC236}">
                <a16:creationId xmlns:a16="http://schemas.microsoft.com/office/drawing/2014/main" id="{ED80F545-15EE-31FE-5D07-5065F67529E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5307A2FD-2548-457F-D3FE-5D7BA1237DBE}"/>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92515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4B2B-C9B9-F136-B188-6BE3BC6F8105}"/>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49B1D7B-133B-A24F-794E-4C0D77A10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ECD7517-25B1-A81A-CB2A-A36377DE56E8}"/>
              </a:ext>
            </a:extLst>
          </p:cNvPr>
          <p:cNvSpPr>
            <a:spLocks noGrp="1"/>
          </p:cNvSpPr>
          <p:nvPr>
            <p:ph type="dt" sz="half" idx="10"/>
          </p:nvPr>
        </p:nvSpPr>
        <p:spPr/>
        <p:txBody>
          <a:bodyPr/>
          <a:lstStyle/>
          <a:p>
            <a:fld id="{5F5543ED-8C9B-41FA-A77C-3AB5990E9BA4}" type="datetimeFigureOut">
              <a:rPr lang="en-PH" smtClean="0"/>
              <a:t>21/12/2024</a:t>
            </a:fld>
            <a:endParaRPr lang="en-PH" dirty="0"/>
          </a:p>
        </p:txBody>
      </p:sp>
      <p:sp>
        <p:nvSpPr>
          <p:cNvPr id="5" name="Footer Placeholder 4">
            <a:extLst>
              <a:ext uri="{FF2B5EF4-FFF2-40B4-BE49-F238E27FC236}">
                <a16:creationId xmlns:a16="http://schemas.microsoft.com/office/drawing/2014/main" id="{167FCBAA-8631-1946-8A0C-4DD2341B9E3F}"/>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D98AF99B-43AE-73BC-D3E1-0F116F990EC0}"/>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68438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FF092-3815-4B7F-202E-2504971918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1F5F0EC-D933-8513-4729-9369C9A86D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BBA99CC-9D33-F839-6392-07F3009D3ED7}"/>
              </a:ext>
            </a:extLst>
          </p:cNvPr>
          <p:cNvSpPr>
            <a:spLocks noGrp="1"/>
          </p:cNvSpPr>
          <p:nvPr>
            <p:ph type="dt" sz="half" idx="10"/>
          </p:nvPr>
        </p:nvSpPr>
        <p:spPr/>
        <p:txBody>
          <a:bodyPr/>
          <a:lstStyle/>
          <a:p>
            <a:fld id="{5F5543ED-8C9B-41FA-A77C-3AB5990E9BA4}" type="datetimeFigureOut">
              <a:rPr lang="en-PH" smtClean="0"/>
              <a:t>21/12/2024</a:t>
            </a:fld>
            <a:endParaRPr lang="en-PH" dirty="0"/>
          </a:p>
        </p:txBody>
      </p:sp>
      <p:sp>
        <p:nvSpPr>
          <p:cNvPr id="5" name="Footer Placeholder 4">
            <a:extLst>
              <a:ext uri="{FF2B5EF4-FFF2-40B4-BE49-F238E27FC236}">
                <a16:creationId xmlns:a16="http://schemas.microsoft.com/office/drawing/2014/main" id="{E71AB2E8-C5BD-D237-0318-46500BFCF84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41DF3844-9FA6-CCE5-9255-F30786394B2C}"/>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512872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3"/>
          <p:cNvGrpSpPr/>
          <p:nvPr/>
        </p:nvGrpSpPr>
        <p:grpSpPr>
          <a:xfrm>
            <a:off x="834621" y="399168"/>
            <a:ext cx="1332416" cy="1332416"/>
            <a:chOff x="348199" y="179450"/>
            <a:chExt cx="1116300" cy="1116300"/>
          </a:xfrm>
        </p:grpSpPr>
        <p:sp>
          <p:nvSpPr>
            <p:cNvPr id="28" name="Google Shape;28;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 name="Google Shape;29;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30" name="Google Shape;30;p3"/>
          <p:cNvSpPr txBox="1">
            <a:spLocks noGrp="1"/>
          </p:cNvSpPr>
          <p:nvPr>
            <p:ph type="title"/>
          </p:nvPr>
        </p:nvSpPr>
        <p:spPr>
          <a:xfrm>
            <a:off x="1738400" y="798100"/>
            <a:ext cx="9374100" cy="1332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5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738400" y="2653400"/>
            <a:ext cx="9374100" cy="338880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a:lvl1pPr>
            <a:lvl2pPr marL="914400" lvl="1" indent="-325755" algn="l">
              <a:lnSpc>
                <a:spcPct val="90000"/>
              </a:lnSpc>
              <a:spcBef>
                <a:spcPts val="400"/>
              </a:spcBef>
              <a:spcAft>
                <a:spcPts val="0"/>
              </a:spcAft>
              <a:buSzPts val="1530"/>
              <a:buChar char="▪"/>
              <a:defRPr/>
            </a:lvl2pPr>
            <a:lvl3pPr marL="1371600" lvl="2" indent="-314960" algn="l">
              <a:lnSpc>
                <a:spcPct val="90000"/>
              </a:lnSpc>
              <a:spcBef>
                <a:spcPts val="400"/>
              </a:spcBef>
              <a:spcAft>
                <a:spcPts val="0"/>
              </a:spcAft>
              <a:buSzPts val="1360"/>
              <a:buChar char="▪"/>
              <a:defRPr/>
            </a:lvl3pPr>
            <a:lvl4pPr marL="1828800" lvl="3" indent="-314960" algn="l">
              <a:lnSpc>
                <a:spcPct val="90000"/>
              </a:lnSpc>
              <a:spcBef>
                <a:spcPts val="400"/>
              </a:spcBef>
              <a:spcAft>
                <a:spcPts val="0"/>
              </a:spcAft>
              <a:buSzPts val="1360"/>
              <a:buChar char="▪"/>
              <a:defRPr/>
            </a:lvl4pPr>
            <a:lvl5pPr marL="2286000" lvl="4" indent="-314960" algn="l">
              <a:lnSpc>
                <a:spcPct val="90000"/>
              </a:lnSpc>
              <a:spcBef>
                <a:spcPts val="400"/>
              </a:spcBef>
              <a:spcAft>
                <a:spcPts val="0"/>
              </a:spcAft>
              <a:buSzPts val="1360"/>
              <a:buChar char="▪"/>
              <a:defRPr/>
            </a:lvl5pPr>
            <a:lvl6pPr marL="2743200" lvl="5" indent="-314960" algn="l">
              <a:lnSpc>
                <a:spcPct val="90000"/>
              </a:lnSpc>
              <a:spcBef>
                <a:spcPts val="400"/>
              </a:spcBef>
              <a:spcAft>
                <a:spcPts val="0"/>
              </a:spcAft>
              <a:buSzPts val="1360"/>
              <a:buChar char="▪"/>
              <a:defRPr/>
            </a:lvl6pPr>
            <a:lvl7pPr marL="3200400" lvl="6" indent="-314960" algn="l">
              <a:lnSpc>
                <a:spcPct val="90000"/>
              </a:lnSpc>
              <a:spcBef>
                <a:spcPts val="400"/>
              </a:spcBef>
              <a:spcAft>
                <a:spcPts val="0"/>
              </a:spcAft>
              <a:buSzPts val="1360"/>
              <a:buChar char="▪"/>
              <a:defRPr/>
            </a:lvl7pPr>
            <a:lvl8pPr marL="3657600" lvl="7" indent="-314959" algn="l">
              <a:lnSpc>
                <a:spcPct val="90000"/>
              </a:lnSpc>
              <a:spcBef>
                <a:spcPts val="400"/>
              </a:spcBef>
              <a:spcAft>
                <a:spcPts val="0"/>
              </a:spcAft>
              <a:buSzPts val="1360"/>
              <a:buChar char="▪"/>
              <a:defRPr/>
            </a:lvl8pPr>
            <a:lvl9pPr marL="4114800" lvl="8" indent="-314959" algn="l">
              <a:lnSpc>
                <a:spcPct val="90000"/>
              </a:lnSpc>
              <a:spcBef>
                <a:spcPts val="400"/>
              </a:spcBef>
              <a:spcAft>
                <a:spcPts val="200"/>
              </a:spcAft>
              <a:buSzPts val="1360"/>
              <a:buChar char="▪"/>
              <a:defRPr/>
            </a:lvl9pPr>
          </a:lstStyle>
          <a:p>
            <a:endParaRPr/>
          </a:p>
        </p:txBody>
      </p:sp>
      <p:sp>
        <p:nvSpPr>
          <p:cNvPr id="32" name="Google Shape;32;p3"/>
          <p:cNvSpPr txBox="1">
            <a:spLocks noGrp="1"/>
          </p:cNvSpPr>
          <p:nvPr>
            <p:ph type="sldNum" idx="12"/>
          </p:nvPr>
        </p:nvSpPr>
        <p:spPr>
          <a:xfrm>
            <a:off x="11268061" y="6315968"/>
            <a:ext cx="731700" cy="5247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959924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1_Picture with Caption">
    <p:spTree>
      <p:nvGrpSpPr>
        <p:cNvPr id="1" name="Shape 33"/>
        <p:cNvGrpSpPr/>
        <p:nvPr/>
      </p:nvGrpSpPr>
      <p:grpSpPr>
        <a:xfrm>
          <a:off x="0" y="0"/>
          <a:ext cx="0" cy="0"/>
          <a:chOff x="0" y="0"/>
          <a:chExt cx="0" cy="0"/>
        </a:xfrm>
      </p:grpSpPr>
      <p:sp>
        <p:nvSpPr>
          <p:cNvPr id="34" name="Google Shape;34;p4"/>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 name="Google Shape;35;p4"/>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Rockwel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a:spLocks noGrp="1"/>
          </p:cNvSpPr>
          <p:nvPr>
            <p:ph type="pic" idx="2"/>
          </p:nvPr>
        </p:nvSpPr>
        <p:spPr>
          <a:xfrm>
            <a:off x="0" y="0"/>
            <a:ext cx="8303740" cy="6858000"/>
          </a:xfrm>
          <a:prstGeom prst="rect">
            <a:avLst/>
          </a:prstGeom>
          <a:solidFill>
            <a:srgbClr val="E1DFDF"/>
          </a:solidFill>
          <a:ln>
            <a:noFill/>
          </a:ln>
        </p:spPr>
      </p:sp>
      <p:sp>
        <p:nvSpPr>
          <p:cNvPr id="37" name="Google Shape;37;p4"/>
          <p:cNvSpPr txBox="1">
            <a:spLocks noGrp="1"/>
          </p:cNvSpPr>
          <p:nvPr>
            <p:ph type="body" idx="1"/>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9E3611"/>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38" name="Google Shape;38;p4"/>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grpSp>
        <p:nvGrpSpPr>
          <p:cNvPr id="39" name="Google Shape;39;p4"/>
          <p:cNvGrpSpPr/>
          <p:nvPr/>
        </p:nvGrpSpPr>
        <p:grpSpPr>
          <a:xfrm>
            <a:off x="11401725" y="6229681"/>
            <a:ext cx="457200" cy="457200"/>
            <a:chOff x="11361456" y="6195813"/>
            <a:chExt cx="548640" cy="548640"/>
          </a:xfrm>
        </p:grpSpPr>
        <p:sp>
          <p:nvSpPr>
            <p:cNvPr id="40" name="Google Shape;40;p4"/>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1" name="Google Shape;41;p4"/>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42" name="Google Shape;42;p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5012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2AD9-D9CD-AB0A-D971-A58FB250A8E6}"/>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76051FF-B95A-AF60-B817-D17DC9BC6D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94BB6C2-160B-0E0D-6A5A-AB80B559A0B4}"/>
              </a:ext>
            </a:extLst>
          </p:cNvPr>
          <p:cNvSpPr>
            <a:spLocks noGrp="1"/>
          </p:cNvSpPr>
          <p:nvPr>
            <p:ph type="dt" sz="half" idx="10"/>
          </p:nvPr>
        </p:nvSpPr>
        <p:spPr/>
        <p:txBody>
          <a:bodyPr/>
          <a:lstStyle/>
          <a:p>
            <a:fld id="{5F5543ED-8C9B-41FA-A77C-3AB5990E9BA4}" type="datetimeFigureOut">
              <a:rPr lang="en-PH" smtClean="0"/>
              <a:t>21/12/2024</a:t>
            </a:fld>
            <a:endParaRPr lang="en-PH" dirty="0"/>
          </a:p>
        </p:txBody>
      </p:sp>
      <p:sp>
        <p:nvSpPr>
          <p:cNvPr id="5" name="Footer Placeholder 4">
            <a:extLst>
              <a:ext uri="{FF2B5EF4-FFF2-40B4-BE49-F238E27FC236}">
                <a16:creationId xmlns:a16="http://schemas.microsoft.com/office/drawing/2014/main" id="{517F849A-7DC2-64C4-586C-B2B9B4D145A1}"/>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D8FC709C-FBB2-9E7F-0619-467F1E374145}"/>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10577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183C-0262-A614-7D48-B74E89B5C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3AD9FEC-5B7E-8A10-3902-F1E7E23C04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130D11-40F6-1FF2-270E-E50E89919320}"/>
              </a:ext>
            </a:extLst>
          </p:cNvPr>
          <p:cNvSpPr>
            <a:spLocks noGrp="1"/>
          </p:cNvSpPr>
          <p:nvPr>
            <p:ph type="dt" sz="half" idx="10"/>
          </p:nvPr>
        </p:nvSpPr>
        <p:spPr/>
        <p:txBody>
          <a:bodyPr/>
          <a:lstStyle/>
          <a:p>
            <a:fld id="{5F5543ED-8C9B-41FA-A77C-3AB5990E9BA4}" type="datetimeFigureOut">
              <a:rPr lang="en-PH" smtClean="0"/>
              <a:t>21/12/2024</a:t>
            </a:fld>
            <a:endParaRPr lang="en-PH" dirty="0"/>
          </a:p>
        </p:txBody>
      </p:sp>
      <p:sp>
        <p:nvSpPr>
          <p:cNvPr id="5" name="Footer Placeholder 4">
            <a:extLst>
              <a:ext uri="{FF2B5EF4-FFF2-40B4-BE49-F238E27FC236}">
                <a16:creationId xmlns:a16="http://schemas.microsoft.com/office/drawing/2014/main" id="{C806D5EF-7F15-A32C-EE44-A9BB611CF5AF}"/>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674A08A-C7C3-2E66-E2FB-82674116CB85}"/>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37248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FE40-9F84-192C-1AC5-05678444225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D46DD60-096B-6E4D-896A-0E74BE4FDC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98D16EE-83D1-FC63-2A6F-B8024C69F7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EDC9DF94-E164-9CBC-D702-2AC46FA81A3B}"/>
              </a:ext>
            </a:extLst>
          </p:cNvPr>
          <p:cNvSpPr>
            <a:spLocks noGrp="1"/>
          </p:cNvSpPr>
          <p:nvPr>
            <p:ph type="dt" sz="half" idx="10"/>
          </p:nvPr>
        </p:nvSpPr>
        <p:spPr/>
        <p:txBody>
          <a:bodyPr/>
          <a:lstStyle/>
          <a:p>
            <a:fld id="{5F5543ED-8C9B-41FA-A77C-3AB5990E9BA4}" type="datetimeFigureOut">
              <a:rPr lang="en-PH" smtClean="0"/>
              <a:t>21/12/2024</a:t>
            </a:fld>
            <a:endParaRPr lang="en-PH" dirty="0"/>
          </a:p>
        </p:txBody>
      </p:sp>
      <p:sp>
        <p:nvSpPr>
          <p:cNvPr id="6" name="Footer Placeholder 5">
            <a:extLst>
              <a:ext uri="{FF2B5EF4-FFF2-40B4-BE49-F238E27FC236}">
                <a16:creationId xmlns:a16="http://schemas.microsoft.com/office/drawing/2014/main" id="{D3F9869C-42D7-1B92-87B5-EF7E88B9969B}"/>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9E293233-DC58-0E1E-F9C4-8DD33B7E49D4}"/>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181903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5325-4E02-C4CC-A000-017D3645D19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8CD9839-B8F3-1D59-7F77-D39FC24E4A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052580-2742-0044-39DC-DD7D52F4C1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A9D6639-5B83-1DB0-474A-6C597F4E3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0B8AE-AE0D-BE16-4278-1FA533B3A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27A2D6EE-91A1-34AB-CAFA-7D4B6A8DA0F5}"/>
              </a:ext>
            </a:extLst>
          </p:cNvPr>
          <p:cNvSpPr>
            <a:spLocks noGrp="1"/>
          </p:cNvSpPr>
          <p:nvPr>
            <p:ph type="dt" sz="half" idx="10"/>
          </p:nvPr>
        </p:nvSpPr>
        <p:spPr/>
        <p:txBody>
          <a:bodyPr/>
          <a:lstStyle/>
          <a:p>
            <a:fld id="{5F5543ED-8C9B-41FA-A77C-3AB5990E9BA4}" type="datetimeFigureOut">
              <a:rPr lang="en-PH" smtClean="0"/>
              <a:t>21/12/2024</a:t>
            </a:fld>
            <a:endParaRPr lang="en-PH" dirty="0"/>
          </a:p>
        </p:txBody>
      </p:sp>
      <p:sp>
        <p:nvSpPr>
          <p:cNvPr id="8" name="Footer Placeholder 7">
            <a:extLst>
              <a:ext uri="{FF2B5EF4-FFF2-40B4-BE49-F238E27FC236}">
                <a16:creationId xmlns:a16="http://schemas.microsoft.com/office/drawing/2014/main" id="{4914894C-6B78-93D5-CD5D-D44CC97D27DA}"/>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32D89DA7-6FAE-C6C8-4998-F6AE42BACA7D}"/>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573392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A5BE-4420-90F5-ED75-89D232AEEA9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C631B104-5AB0-9079-07C1-F98E862316C6}"/>
              </a:ext>
            </a:extLst>
          </p:cNvPr>
          <p:cNvSpPr>
            <a:spLocks noGrp="1"/>
          </p:cNvSpPr>
          <p:nvPr>
            <p:ph type="dt" sz="half" idx="10"/>
          </p:nvPr>
        </p:nvSpPr>
        <p:spPr/>
        <p:txBody>
          <a:bodyPr/>
          <a:lstStyle/>
          <a:p>
            <a:fld id="{5F5543ED-8C9B-41FA-A77C-3AB5990E9BA4}" type="datetimeFigureOut">
              <a:rPr lang="en-PH" smtClean="0"/>
              <a:t>21/12/2024</a:t>
            </a:fld>
            <a:endParaRPr lang="en-PH" dirty="0"/>
          </a:p>
        </p:txBody>
      </p:sp>
      <p:sp>
        <p:nvSpPr>
          <p:cNvPr id="4" name="Footer Placeholder 3">
            <a:extLst>
              <a:ext uri="{FF2B5EF4-FFF2-40B4-BE49-F238E27FC236}">
                <a16:creationId xmlns:a16="http://schemas.microsoft.com/office/drawing/2014/main" id="{7F07D33E-D00F-D6B1-8FF0-F59F05C460D2}"/>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8A243C35-6018-86B1-BF8F-D5505DE3C25D}"/>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88007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217DE-FBB0-796A-2DEA-1FD42FDDE423}"/>
              </a:ext>
            </a:extLst>
          </p:cNvPr>
          <p:cNvSpPr>
            <a:spLocks noGrp="1"/>
          </p:cNvSpPr>
          <p:nvPr>
            <p:ph type="dt" sz="half" idx="10"/>
          </p:nvPr>
        </p:nvSpPr>
        <p:spPr/>
        <p:txBody>
          <a:bodyPr/>
          <a:lstStyle/>
          <a:p>
            <a:fld id="{5F5543ED-8C9B-41FA-A77C-3AB5990E9BA4}" type="datetimeFigureOut">
              <a:rPr lang="en-PH" smtClean="0"/>
              <a:t>21/12/2024</a:t>
            </a:fld>
            <a:endParaRPr lang="en-PH" dirty="0"/>
          </a:p>
        </p:txBody>
      </p:sp>
      <p:sp>
        <p:nvSpPr>
          <p:cNvPr id="3" name="Footer Placeholder 2">
            <a:extLst>
              <a:ext uri="{FF2B5EF4-FFF2-40B4-BE49-F238E27FC236}">
                <a16:creationId xmlns:a16="http://schemas.microsoft.com/office/drawing/2014/main" id="{76B40080-1716-D596-B45F-CEB370B6FE1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DA84A2BE-BFEF-7B4C-E5B8-51D07A948713}"/>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39773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8623-A55E-C933-9828-B5F70B5A7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C3ECA61-B054-59BF-5F57-8D3DC903DC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CE4FFB2-9649-5FB9-54C3-AB18554C6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4AF353-AC8A-7216-C22C-12EC5587F05D}"/>
              </a:ext>
            </a:extLst>
          </p:cNvPr>
          <p:cNvSpPr>
            <a:spLocks noGrp="1"/>
          </p:cNvSpPr>
          <p:nvPr>
            <p:ph type="dt" sz="half" idx="10"/>
          </p:nvPr>
        </p:nvSpPr>
        <p:spPr/>
        <p:txBody>
          <a:bodyPr/>
          <a:lstStyle/>
          <a:p>
            <a:fld id="{5F5543ED-8C9B-41FA-A77C-3AB5990E9BA4}" type="datetimeFigureOut">
              <a:rPr lang="en-PH" smtClean="0"/>
              <a:t>21/12/2024</a:t>
            </a:fld>
            <a:endParaRPr lang="en-PH" dirty="0"/>
          </a:p>
        </p:txBody>
      </p:sp>
      <p:sp>
        <p:nvSpPr>
          <p:cNvPr id="6" name="Footer Placeholder 5">
            <a:extLst>
              <a:ext uri="{FF2B5EF4-FFF2-40B4-BE49-F238E27FC236}">
                <a16:creationId xmlns:a16="http://schemas.microsoft.com/office/drawing/2014/main" id="{5A2E8D88-B055-16C2-CB46-9F9F3A8963F3}"/>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CBD56EDF-4762-CFCE-E515-8AC63DA7918E}"/>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4063634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ED0D-E491-6A60-B41B-5FF4E50A9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C828580-8489-1CF7-4389-A2CC435F58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225D35BA-D2DB-8AC4-DC31-48730A72F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E8ADC-D811-AD14-037B-D8A326E46116}"/>
              </a:ext>
            </a:extLst>
          </p:cNvPr>
          <p:cNvSpPr>
            <a:spLocks noGrp="1"/>
          </p:cNvSpPr>
          <p:nvPr>
            <p:ph type="dt" sz="half" idx="10"/>
          </p:nvPr>
        </p:nvSpPr>
        <p:spPr/>
        <p:txBody>
          <a:bodyPr/>
          <a:lstStyle/>
          <a:p>
            <a:fld id="{5F5543ED-8C9B-41FA-A77C-3AB5990E9BA4}" type="datetimeFigureOut">
              <a:rPr lang="en-PH" smtClean="0"/>
              <a:t>21/12/2024</a:t>
            </a:fld>
            <a:endParaRPr lang="en-PH" dirty="0"/>
          </a:p>
        </p:txBody>
      </p:sp>
      <p:sp>
        <p:nvSpPr>
          <p:cNvPr id="6" name="Footer Placeholder 5">
            <a:extLst>
              <a:ext uri="{FF2B5EF4-FFF2-40B4-BE49-F238E27FC236}">
                <a16:creationId xmlns:a16="http://schemas.microsoft.com/office/drawing/2014/main" id="{9252065C-7712-29FA-F80C-CD59E99688EF}"/>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523DC436-E7FA-E74D-0350-1A322CF9A4B3}"/>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364003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F3E53A-8E35-DB59-F8CD-4F2D9C6F5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E41B65BB-C5AB-4B7C-CAB3-73CF16101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75ECA8F-E86C-1543-5629-3968EB56D2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543ED-8C9B-41FA-A77C-3AB5990E9BA4}" type="datetimeFigureOut">
              <a:rPr lang="en-PH" smtClean="0"/>
              <a:t>21/12/2024</a:t>
            </a:fld>
            <a:endParaRPr lang="en-PH" dirty="0"/>
          </a:p>
        </p:txBody>
      </p:sp>
      <p:sp>
        <p:nvSpPr>
          <p:cNvPr id="5" name="Footer Placeholder 4">
            <a:extLst>
              <a:ext uri="{FF2B5EF4-FFF2-40B4-BE49-F238E27FC236}">
                <a16:creationId xmlns:a16="http://schemas.microsoft.com/office/drawing/2014/main" id="{899E5DF8-4641-2725-C384-687F1BDB52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8F21FC0-67F4-2008-FE04-1E83FA59F4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AB2B3F-78CA-459D-921F-2F715C003CA9}" type="slidenum">
              <a:rPr lang="en-PH" smtClean="0"/>
              <a:t>‹#›</a:t>
            </a:fld>
            <a:endParaRPr lang="en-PH" dirty="0"/>
          </a:p>
        </p:txBody>
      </p:sp>
    </p:spTree>
    <p:extLst>
      <p:ext uri="{BB962C8B-B14F-4D97-AF65-F5344CB8AC3E}">
        <p14:creationId xmlns:p14="http://schemas.microsoft.com/office/powerpoint/2010/main" val="956842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png"/><Relationship Id="rId3" Type="http://schemas.openxmlformats.org/officeDocument/2006/relationships/slide" Target="slide14.xml"/><Relationship Id="rId7" Type="http://schemas.openxmlformats.org/officeDocument/2006/relationships/image" Target="../media/image16.jpg"/><Relationship Id="rId12"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gif"/><Relationship Id="rId10" Type="http://schemas.openxmlformats.org/officeDocument/2006/relationships/image" Target="../media/image19.jpg"/><Relationship Id="rId4" Type="http://schemas.openxmlformats.org/officeDocument/2006/relationships/image" Target="../media/image13.gif"/><Relationship Id="rId9"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gif"/></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39.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2.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gif"/><Relationship Id="rId7" Type="http://schemas.openxmlformats.org/officeDocument/2006/relationships/image" Target="../media/image45.gi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png"/><Relationship Id="rId4" Type="http://schemas.openxmlformats.org/officeDocument/2006/relationships/image" Target="../media/image42.gif"/></Relationships>
</file>

<file path=ppt/slides/_rels/slide43.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40.png"/><Relationship Id="rId7" Type="http://schemas.openxmlformats.org/officeDocument/2006/relationships/image" Target="../media/image44.gif"/><Relationship Id="rId2" Type="http://schemas.openxmlformats.org/officeDocument/2006/relationships/image" Target="../media/image47.g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gif"/><Relationship Id="rId9" Type="http://schemas.openxmlformats.org/officeDocument/2006/relationships/image" Target="../media/image46.jpg"/></Relationships>
</file>

<file path=ppt/slides/_rels/slide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2.jpg"/></Relationships>
</file>

<file path=ppt/slides/_rels/slide4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jp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solidFill>
                  <a:srgbClr val="FF0000"/>
                </a:solidFill>
                <a:latin typeface="Söhne"/>
              </a:rPr>
              <a:t>MexE</a:t>
            </a:r>
            <a:r>
              <a:rPr lang="en-US" sz="6600" b="1" dirty="0">
                <a:solidFill>
                  <a:srgbClr val="FF0000"/>
                </a:solidFill>
                <a:latin typeface="Söhne"/>
              </a:rPr>
              <a:t> 406 </a:t>
            </a:r>
          </a:p>
          <a:p>
            <a:r>
              <a:rPr lang="en-US" sz="6600" b="1" dirty="0">
                <a:solidFill>
                  <a:srgbClr val="FF0000"/>
                </a:solidFill>
                <a:latin typeface="Söhne"/>
              </a:rPr>
              <a:t>Robotics</a:t>
            </a:r>
            <a:r>
              <a:rPr lang="en-US" sz="6600" dirty="0">
                <a:solidFill>
                  <a:srgbClr val="FF0000"/>
                </a:solidFill>
                <a:latin typeface="Söhne"/>
              </a:rPr>
              <a:t> 1</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31081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1449192" y="49263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The First Robot '</a:t>
            </a:r>
            <a:r>
              <a:rPr lang="en-US" dirty="0" err="1"/>
              <a:t>Unimate</a:t>
            </a:r>
            <a:r>
              <a:rPr lang="en-US" dirty="0"/>
              <a:t>'</a:t>
            </a:r>
            <a:endParaRPr dirty="0"/>
          </a:p>
        </p:txBody>
      </p:sp>
      <p:sp>
        <p:nvSpPr>
          <p:cNvPr id="196" name="Google Shape;196;p25"/>
          <p:cNvSpPr txBox="1">
            <a:spLocks noGrp="1"/>
          </p:cNvSpPr>
          <p:nvPr>
            <p:ph type="body" idx="1"/>
          </p:nvPr>
        </p:nvSpPr>
        <p:spPr>
          <a:xfrm>
            <a:off x="5321500" y="2130500"/>
            <a:ext cx="6501900" cy="1397400"/>
          </a:xfrm>
          <a:prstGeom prst="rect">
            <a:avLst/>
          </a:prstGeom>
          <a:noFill/>
          <a:ln>
            <a:noFill/>
          </a:ln>
        </p:spPr>
        <p:txBody>
          <a:bodyPr spcFirstLastPara="1" wrap="square" lIns="91425" tIns="45700" rIns="91425" bIns="45700" anchor="t" anchorCtr="0">
            <a:noAutofit/>
          </a:bodyPr>
          <a:lstStyle/>
          <a:p>
            <a:pPr marL="609600" lvl="0" indent="-485820" algn="just" rtl="0">
              <a:lnSpc>
                <a:spcPct val="70000"/>
              </a:lnSpc>
              <a:spcBef>
                <a:spcPts val="1200"/>
              </a:spcBef>
              <a:spcAft>
                <a:spcPts val="0"/>
              </a:spcAft>
              <a:buSzPts val="2851"/>
              <a:buFont typeface="Maven Pro SemiBold"/>
              <a:buChar char="▪"/>
            </a:pPr>
            <a:r>
              <a:rPr lang="en-US" sz="2850" dirty="0">
                <a:latin typeface="Maven Pro SemiBold"/>
                <a:ea typeface="Maven Pro SemiBold"/>
                <a:cs typeface="Maven Pro SemiBold"/>
                <a:sym typeface="Maven Pro SemiBold"/>
              </a:rPr>
              <a:t>After the technology explosion during World War II, in 1956, a historic meeting occurs between George C. </a:t>
            </a:r>
            <a:r>
              <a:rPr lang="en-US" sz="2850" dirty="0" err="1">
                <a:latin typeface="Maven Pro SemiBold"/>
                <a:ea typeface="Maven Pro SemiBold"/>
                <a:cs typeface="Maven Pro SemiBold"/>
                <a:sym typeface="Maven Pro SemiBold"/>
              </a:rPr>
              <a:t>Devol</a:t>
            </a:r>
            <a:r>
              <a:rPr lang="en-US" sz="2850" dirty="0">
                <a:latin typeface="Maven Pro SemiBold"/>
                <a:ea typeface="Maven Pro SemiBold"/>
                <a:cs typeface="Maven Pro SemiBold"/>
                <a:sym typeface="Maven Pro SemiBold"/>
              </a:rPr>
              <a:t> and Joseph F. </a:t>
            </a:r>
            <a:r>
              <a:rPr lang="en-US" sz="2850" dirty="0" err="1">
                <a:latin typeface="Maven Pro SemiBold"/>
                <a:ea typeface="Maven Pro SemiBold"/>
                <a:cs typeface="Maven Pro SemiBold"/>
                <a:sym typeface="Maven Pro SemiBold"/>
              </a:rPr>
              <a:t>Engelberger</a:t>
            </a:r>
            <a:r>
              <a:rPr lang="en-US" sz="2850" dirty="0">
                <a:latin typeface="Maven Pro SemiBold"/>
                <a:ea typeface="Maven Pro SemiBold"/>
                <a:cs typeface="Maven Pro SemiBold"/>
                <a:sym typeface="Maven Pro SemiBold"/>
              </a:rPr>
              <a:t>.</a:t>
            </a:r>
            <a:endParaRPr sz="2850"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850" dirty="0">
              <a:latin typeface="Maven Pro SemiBold"/>
              <a:ea typeface="Maven Pro SemiBold"/>
              <a:cs typeface="Maven Pro SemiBold"/>
              <a:sym typeface="Maven Pro SemiBold"/>
            </a:endParaRPr>
          </a:p>
          <a:p>
            <a:pPr marL="609600" lvl="0" indent="-485820" algn="just" rtl="0">
              <a:lnSpc>
                <a:spcPct val="70000"/>
              </a:lnSpc>
              <a:spcBef>
                <a:spcPts val="1200"/>
              </a:spcBef>
              <a:spcAft>
                <a:spcPts val="0"/>
              </a:spcAft>
              <a:buSzPts val="2851"/>
              <a:buFont typeface="Maven Pro SemiBold"/>
              <a:buChar char="▪"/>
            </a:pPr>
            <a:r>
              <a:rPr lang="en-US" sz="2850" dirty="0">
                <a:latin typeface="Maven Pro SemiBold"/>
                <a:ea typeface="Maven Pro SemiBold"/>
                <a:cs typeface="Maven Pro SemiBold"/>
                <a:sym typeface="Maven Pro SemiBold"/>
              </a:rPr>
              <a:t>Discuss the writings of Isaac Asimov.</a:t>
            </a:r>
            <a:endParaRPr sz="2850"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850" dirty="0">
              <a:latin typeface="Maven Pro SemiBold"/>
              <a:ea typeface="Maven Pro SemiBold"/>
              <a:cs typeface="Maven Pro SemiBold"/>
              <a:sym typeface="Maven Pro SemiBold"/>
            </a:endParaRPr>
          </a:p>
          <a:p>
            <a:pPr marL="609600" lvl="0" indent="-485820" algn="just" rtl="0">
              <a:lnSpc>
                <a:spcPct val="70000"/>
              </a:lnSpc>
              <a:spcBef>
                <a:spcPts val="1200"/>
              </a:spcBef>
              <a:spcAft>
                <a:spcPts val="0"/>
              </a:spcAft>
              <a:buSzPts val="2851"/>
              <a:buFont typeface="Maven Pro SemiBold"/>
              <a:buChar char="▪"/>
            </a:pPr>
            <a:r>
              <a:rPr lang="en-US" sz="2850" dirty="0">
                <a:latin typeface="Maven Pro SemiBold"/>
                <a:ea typeface="Maven Pro SemiBold"/>
                <a:cs typeface="Maven Pro SemiBold"/>
                <a:sym typeface="Maven Pro SemiBold"/>
              </a:rPr>
              <a:t>Commercially successful effort to develop a real, working robot.</a:t>
            </a:r>
            <a:endParaRPr sz="285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725" dirty="0"/>
          </a:p>
        </p:txBody>
      </p:sp>
      <p:pic>
        <p:nvPicPr>
          <p:cNvPr id="197" name="Google Shape;197;p25"/>
          <p:cNvPicPr preferRelativeResize="0"/>
          <p:nvPr/>
        </p:nvPicPr>
        <p:blipFill rotWithShape="1">
          <a:blip r:embed="rId3">
            <a:alphaModFix/>
          </a:blip>
          <a:srcRect/>
          <a:stretch/>
        </p:blipFill>
        <p:spPr>
          <a:xfrm>
            <a:off x="896500" y="2130500"/>
            <a:ext cx="4424999" cy="422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1563517" y="5840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203" name="Google Shape;203;p26"/>
          <p:cNvSpPr txBox="1">
            <a:spLocks noGrp="1"/>
          </p:cNvSpPr>
          <p:nvPr>
            <p:ph type="body" idx="1"/>
          </p:nvPr>
        </p:nvSpPr>
        <p:spPr>
          <a:xfrm>
            <a:off x="5209075" y="2130500"/>
            <a:ext cx="6501900" cy="1100100"/>
          </a:xfrm>
          <a:prstGeom prst="rect">
            <a:avLst/>
          </a:prstGeom>
          <a:noFill/>
          <a:ln>
            <a:noFill/>
          </a:ln>
        </p:spPr>
        <p:txBody>
          <a:bodyPr spcFirstLastPara="1" wrap="square" lIns="91425" tIns="45700" rIns="91425" bIns="45700" anchor="t" anchorCtr="0">
            <a:noAutofit/>
          </a:bodyPr>
          <a:lstStyle/>
          <a:p>
            <a:pPr marL="609600" lvl="0" indent="-493712" algn="l" rtl="0">
              <a:lnSpc>
                <a:spcPct val="70000"/>
              </a:lnSpc>
              <a:spcBef>
                <a:spcPts val="1200"/>
              </a:spcBef>
              <a:spcAft>
                <a:spcPts val="0"/>
              </a:spcAft>
              <a:buSzPts val="2975"/>
              <a:buFont typeface="Maven Pro SemiBold"/>
              <a:buChar char="▪"/>
            </a:pPr>
            <a:r>
              <a:rPr lang="en-US" sz="2975" dirty="0" err="1">
                <a:latin typeface="Maven Pro SemiBold"/>
                <a:ea typeface="Maven Pro SemiBold"/>
                <a:cs typeface="Maven Pro SemiBold"/>
                <a:sym typeface="Maven Pro SemiBold"/>
              </a:rPr>
              <a:t>Engelberger</a:t>
            </a:r>
            <a:r>
              <a:rPr lang="en-US" sz="2975" dirty="0">
                <a:latin typeface="Maven Pro SemiBold"/>
                <a:ea typeface="Maven Pro SemiBold"/>
                <a:cs typeface="Maven Pro SemiBold"/>
                <a:sym typeface="Maven Pro SemiBold"/>
              </a:rPr>
              <a:t> started a manufacturing company '</a:t>
            </a:r>
            <a:r>
              <a:rPr lang="en-US" sz="2975" dirty="0" err="1">
                <a:latin typeface="Maven Pro SemiBold"/>
                <a:ea typeface="Maven Pro SemiBold"/>
                <a:cs typeface="Maven Pro SemiBold"/>
                <a:sym typeface="Maven Pro SemiBold"/>
              </a:rPr>
              <a:t>Unimation</a:t>
            </a:r>
            <a:r>
              <a:rPr lang="en-US" sz="2975" dirty="0">
                <a:latin typeface="Maven Pro SemiBold"/>
                <a:ea typeface="Maven Pro SemiBold"/>
                <a:cs typeface="Maven Pro SemiBold"/>
                <a:sym typeface="Maven Pro SemiBold"/>
              </a:rPr>
              <a:t>,’ universal automation.</a:t>
            </a:r>
            <a:endParaRPr sz="2975" dirty="0">
              <a:latin typeface="Maven Pro SemiBold"/>
              <a:ea typeface="Maven Pro SemiBold"/>
              <a:cs typeface="Maven Pro SemiBold"/>
              <a:sym typeface="Maven Pro SemiBold"/>
            </a:endParaRPr>
          </a:p>
          <a:p>
            <a:pPr marL="182880" lvl="0" indent="0" algn="l" rtl="0">
              <a:lnSpc>
                <a:spcPct val="70000"/>
              </a:lnSpc>
              <a:spcBef>
                <a:spcPts val="1200"/>
              </a:spcBef>
              <a:spcAft>
                <a:spcPts val="0"/>
              </a:spcAft>
              <a:buSzPts val="275"/>
              <a:buNone/>
            </a:pPr>
            <a:endParaRPr sz="2975" dirty="0">
              <a:latin typeface="Maven Pro SemiBold"/>
              <a:ea typeface="Maven Pro SemiBold"/>
              <a:cs typeface="Maven Pro SemiBold"/>
              <a:sym typeface="Maven Pro SemiBold"/>
            </a:endParaRPr>
          </a:p>
          <a:p>
            <a:pPr marL="609600" lvl="0" indent="-493712" algn="just" rtl="0">
              <a:lnSpc>
                <a:spcPct val="70000"/>
              </a:lnSpc>
              <a:spcBef>
                <a:spcPts val="1200"/>
              </a:spcBef>
              <a:spcAft>
                <a:spcPts val="0"/>
              </a:spcAft>
              <a:buSzPts val="2975"/>
              <a:buFont typeface="Maven Pro SemiBold"/>
              <a:buChar char="▪"/>
            </a:pPr>
            <a:r>
              <a:rPr lang="en-US" sz="2975" dirty="0">
                <a:latin typeface="Maven Pro SemiBold"/>
                <a:ea typeface="Maven Pro SemiBold"/>
                <a:cs typeface="Maven Pro SemiBold"/>
                <a:sym typeface="Maven Pro SemiBold"/>
              </a:rPr>
              <a:t>First robot nicknamed the '</a:t>
            </a:r>
            <a:r>
              <a:rPr lang="en-US" sz="2975" dirty="0" err="1">
                <a:latin typeface="Maven Pro SemiBold"/>
                <a:ea typeface="Maven Pro SemiBold"/>
                <a:cs typeface="Maven Pro SemiBold"/>
                <a:sym typeface="Maven Pro SemiBold"/>
              </a:rPr>
              <a:t>Unimate</a:t>
            </a:r>
            <a:r>
              <a:rPr lang="en-US" sz="2975" dirty="0">
                <a:latin typeface="Maven Pro SemiBold"/>
                <a:ea typeface="Maven Pro SemiBold"/>
                <a:cs typeface="Maven Pro SemiBold"/>
                <a:sym typeface="Maven Pro SemiBold"/>
              </a:rPr>
              <a:t>.'</a:t>
            </a:r>
            <a:endParaRPr sz="2975"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275"/>
              <a:buNone/>
            </a:pPr>
            <a:endParaRPr sz="2975" dirty="0">
              <a:latin typeface="Maven Pro SemiBold"/>
              <a:ea typeface="Maven Pro SemiBold"/>
              <a:cs typeface="Maven Pro SemiBold"/>
              <a:sym typeface="Maven Pro SemiBold"/>
            </a:endParaRPr>
          </a:p>
          <a:p>
            <a:pPr marL="609600" lvl="0" indent="-493712" algn="just" rtl="0">
              <a:lnSpc>
                <a:spcPct val="70000"/>
              </a:lnSpc>
              <a:spcBef>
                <a:spcPts val="1200"/>
              </a:spcBef>
              <a:spcAft>
                <a:spcPts val="0"/>
              </a:spcAft>
              <a:buSzPts val="2975"/>
              <a:buFont typeface="Maven Pro SemiBold"/>
              <a:buChar char="▪"/>
            </a:pPr>
            <a:r>
              <a:rPr lang="en-US" sz="2975" dirty="0" err="1">
                <a:latin typeface="Maven Pro SemiBold"/>
                <a:ea typeface="Maven Pro SemiBold"/>
                <a:cs typeface="Maven Pro SemiBold"/>
                <a:sym typeface="Maven Pro SemiBold"/>
              </a:rPr>
              <a:t>Engelberger</a:t>
            </a:r>
            <a:r>
              <a:rPr lang="en-US" sz="2975" dirty="0">
                <a:latin typeface="Maven Pro SemiBold"/>
                <a:ea typeface="Maven Pro SemiBold"/>
                <a:cs typeface="Maven Pro SemiBold"/>
                <a:sym typeface="Maven Pro SemiBold"/>
              </a:rPr>
              <a:t> has been called the 'father of robotics.'</a:t>
            </a:r>
            <a:endParaRPr sz="29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p>
        </p:txBody>
      </p:sp>
      <p:pic>
        <p:nvPicPr>
          <p:cNvPr id="204" name="Google Shape;204;p26"/>
          <p:cNvPicPr preferRelativeResize="0"/>
          <p:nvPr/>
        </p:nvPicPr>
        <p:blipFill rotWithShape="1">
          <a:blip r:embed="rId3">
            <a:alphaModFix/>
          </a:blip>
          <a:srcRect/>
          <a:stretch/>
        </p:blipFill>
        <p:spPr>
          <a:xfrm>
            <a:off x="824467" y="2130500"/>
            <a:ext cx="4384600" cy="387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2089267" y="49263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210" name="Google Shape;210;p27"/>
          <p:cNvSpPr txBox="1">
            <a:spLocks noGrp="1"/>
          </p:cNvSpPr>
          <p:nvPr>
            <p:ph type="body" idx="1"/>
          </p:nvPr>
        </p:nvSpPr>
        <p:spPr>
          <a:xfrm>
            <a:off x="5321500" y="2130500"/>
            <a:ext cx="6501900" cy="1069800"/>
          </a:xfrm>
          <a:prstGeom prst="rect">
            <a:avLst/>
          </a:prstGeom>
          <a:noFill/>
          <a:ln>
            <a:noFill/>
          </a:ln>
        </p:spPr>
        <p:txBody>
          <a:bodyPr spcFirstLastPara="1" wrap="square" lIns="91425" tIns="45700" rIns="91425" bIns="45700" anchor="t" anchorCtr="0">
            <a:noAutofit/>
          </a:bodyPr>
          <a:lstStyle/>
          <a:p>
            <a:pPr marL="609600" lvl="0" indent="-468312" algn="just" rtl="0">
              <a:lnSpc>
                <a:spcPct val="70000"/>
              </a:lnSpc>
              <a:spcBef>
                <a:spcPts val="1200"/>
              </a:spcBef>
              <a:spcAft>
                <a:spcPts val="0"/>
              </a:spcAft>
              <a:buSzPts val="2575"/>
              <a:buFont typeface="Maven Pro SemiBold"/>
              <a:buChar char="▪"/>
            </a:pPr>
            <a:r>
              <a:rPr lang="en-US" sz="2575" dirty="0">
                <a:latin typeface="Maven Pro SemiBold"/>
                <a:ea typeface="Maven Pro SemiBold"/>
                <a:cs typeface="Maven Pro SemiBold"/>
                <a:sym typeface="Maven Pro SemiBold"/>
              </a:rPr>
              <a:t>The first </a:t>
            </a:r>
            <a:r>
              <a:rPr lang="en-US" sz="2575" dirty="0" err="1">
                <a:latin typeface="Maven Pro SemiBold"/>
                <a:ea typeface="Maven Pro SemiBold"/>
                <a:cs typeface="Maven Pro SemiBold"/>
                <a:sym typeface="Maven Pro SemiBold"/>
              </a:rPr>
              <a:t>Unimate</a:t>
            </a:r>
            <a:r>
              <a:rPr lang="en-US" sz="2575" dirty="0">
                <a:latin typeface="Maven Pro SemiBold"/>
                <a:ea typeface="Maven Pro SemiBold"/>
                <a:cs typeface="Maven Pro SemiBold"/>
                <a:sym typeface="Maven Pro SemiBold"/>
              </a:rPr>
              <a:t> was installed at a General Motors plant to work with heated die casting machines.</a:t>
            </a:r>
            <a:endParaRPr sz="2575"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575" dirty="0">
              <a:latin typeface="Maven Pro SemiBold"/>
              <a:ea typeface="Maven Pro SemiBold"/>
              <a:cs typeface="Maven Pro SemiBold"/>
              <a:sym typeface="Maven Pro SemiBold"/>
            </a:endParaRPr>
          </a:p>
          <a:p>
            <a:pPr marL="609600" lvl="0" indent="-468312" algn="just" rtl="0">
              <a:lnSpc>
                <a:spcPct val="70000"/>
              </a:lnSpc>
              <a:spcBef>
                <a:spcPts val="1200"/>
              </a:spcBef>
              <a:spcAft>
                <a:spcPts val="0"/>
              </a:spcAft>
              <a:buSzPts val="2575"/>
              <a:buFont typeface="Maven Pro SemiBold"/>
              <a:buChar char="▪"/>
            </a:pPr>
            <a:r>
              <a:rPr lang="en-US" sz="2575" dirty="0">
                <a:latin typeface="Maven Pro SemiBold"/>
                <a:ea typeface="Maven Pro SemiBold"/>
                <a:cs typeface="Maven Pro SemiBold"/>
                <a:sym typeface="Maven Pro SemiBold"/>
              </a:rPr>
              <a:t>Perform spot welding on auto bodies.</a:t>
            </a:r>
            <a:endParaRPr sz="2575"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575" dirty="0">
              <a:latin typeface="Maven Pro SemiBold"/>
              <a:ea typeface="Maven Pro SemiBold"/>
              <a:cs typeface="Maven Pro SemiBold"/>
              <a:sym typeface="Maven Pro SemiBold"/>
            </a:endParaRPr>
          </a:p>
          <a:p>
            <a:pPr marL="609600" lvl="0" indent="-468312" algn="just" rtl="0">
              <a:lnSpc>
                <a:spcPct val="70000"/>
              </a:lnSpc>
              <a:spcBef>
                <a:spcPts val="1200"/>
              </a:spcBef>
              <a:spcAft>
                <a:spcPts val="0"/>
              </a:spcAft>
              <a:buSzPts val="2575"/>
              <a:buFont typeface="Maven Pro SemiBold"/>
              <a:buChar char="▪"/>
            </a:pPr>
            <a:r>
              <a:rPr lang="en-US" sz="2575" dirty="0">
                <a:latin typeface="Maven Pro SemiBold"/>
                <a:ea typeface="Maven Pro SemiBold"/>
                <a:cs typeface="Maven Pro SemiBold"/>
                <a:sym typeface="Maven Pro SemiBold"/>
              </a:rPr>
              <a:t>Both applications were commercially successful, i.e., the robots worked reliably and saved money by replacing people.</a:t>
            </a: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425" dirty="0"/>
          </a:p>
        </p:txBody>
      </p:sp>
      <p:pic>
        <p:nvPicPr>
          <p:cNvPr id="211" name="Google Shape;211;p27"/>
          <p:cNvPicPr preferRelativeResize="0"/>
          <p:nvPr/>
        </p:nvPicPr>
        <p:blipFill rotWithShape="1">
          <a:blip r:embed="rId3">
            <a:alphaModFix/>
          </a:blip>
          <a:srcRect/>
          <a:stretch/>
        </p:blipFill>
        <p:spPr>
          <a:xfrm>
            <a:off x="896500" y="2130500"/>
            <a:ext cx="4424999" cy="422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1883542" y="1725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Unimation and Unimate</a:t>
            </a:r>
            <a:endParaRPr/>
          </a:p>
        </p:txBody>
      </p:sp>
      <p:sp>
        <p:nvSpPr>
          <p:cNvPr id="217" name="Google Shape;217;p28"/>
          <p:cNvSpPr txBox="1">
            <a:spLocks noGrp="1"/>
          </p:cNvSpPr>
          <p:nvPr>
            <p:ph type="body" idx="1"/>
          </p:nvPr>
        </p:nvSpPr>
        <p:spPr>
          <a:xfrm>
            <a:off x="5321500" y="1780300"/>
            <a:ext cx="6501900" cy="985800"/>
          </a:xfrm>
          <a:prstGeom prst="rect">
            <a:avLst/>
          </a:prstGeom>
          <a:noFill/>
          <a:ln>
            <a:noFill/>
          </a:ln>
        </p:spPr>
        <p:txBody>
          <a:bodyPr spcFirstLastPara="1" wrap="square" lIns="91425" tIns="45700" rIns="91425" bIns="45700" anchor="t" anchorCtr="0">
            <a:normAutofit fontScale="25000" lnSpcReduction="20000"/>
          </a:bodyPr>
          <a:lstStyle/>
          <a:p>
            <a:pPr marL="609600" lvl="0" indent="-474662" algn="just" rtl="0">
              <a:lnSpc>
                <a:spcPct val="90000"/>
              </a:lnSpc>
              <a:spcBef>
                <a:spcPts val="1200"/>
              </a:spcBef>
              <a:spcAft>
                <a:spcPts val="0"/>
              </a:spcAft>
              <a:buSzPct val="100000"/>
              <a:buFont typeface="Maven Pro SemiBold"/>
              <a:buChar char="▪"/>
            </a:pPr>
            <a:r>
              <a:rPr lang="en-US" sz="10700" dirty="0">
                <a:latin typeface="Maven Pro SemiBold"/>
                <a:ea typeface="Maven Pro SemiBold"/>
                <a:cs typeface="Maven Pro SemiBold"/>
                <a:sym typeface="Maven Pro SemiBold"/>
              </a:rPr>
              <a:t>Other tasks performed by robots - loading and unloading machine tools.</a:t>
            </a:r>
            <a:endParaRPr sz="10700" dirty="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ct val="63551"/>
              <a:buNone/>
            </a:pPr>
            <a:endParaRPr sz="10700" dirty="0">
              <a:latin typeface="Maven Pro SemiBold"/>
              <a:ea typeface="Maven Pro SemiBold"/>
              <a:cs typeface="Maven Pro SemiBold"/>
              <a:sym typeface="Maven Pro SemiBold"/>
            </a:endParaRPr>
          </a:p>
          <a:p>
            <a:pPr marL="609600" lvl="0" indent="-474662" algn="just" rtl="0">
              <a:lnSpc>
                <a:spcPct val="90000"/>
              </a:lnSpc>
              <a:spcBef>
                <a:spcPts val="1200"/>
              </a:spcBef>
              <a:spcAft>
                <a:spcPts val="0"/>
              </a:spcAft>
              <a:buSzPct val="100000"/>
              <a:buFont typeface="Maven Pro SemiBold"/>
              <a:buChar char="▪"/>
            </a:pPr>
            <a:r>
              <a:rPr lang="en-US" sz="10700" dirty="0">
                <a:latin typeface="Maven Pro SemiBold"/>
                <a:ea typeface="Maven Pro SemiBold"/>
                <a:cs typeface="Maven Pro SemiBold"/>
                <a:sym typeface="Maven Pro SemiBold"/>
              </a:rPr>
              <a:t>Westinghouse acquired </a:t>
            </a:r>
            <a:r>
              <a:rPr lang="en-US" sz="10700" dirty="0" err="1">
                <a:latin typeface="Maven Pro SemiBold"/>
                <a:ea typeface="Maven Pro SemiBold"/>
                <a:cs typeface="Maven Pro SemiBold"/>
                <a:sym typeface="Maven Pro SemiBold"/>
              </a:rPr>
              <a:t>Unimation</a:t>
            </a:r>
            <a:r>
              <a:rPr lang="en-US" sz="10700" dirty="0">
                <a:latin typeface="Maven Pro SemiBold"/>
                <a:ea typeface="Maven Pro SemiBold"/>
                <a:cs typeface="Maven Pro SemiBold"/>
                <a:sym typeface="Maven Pro SemiBold"/>
              </a:rPr>
              <a:t>.</a:t>
            </a:r>
            <a:endParaRPr sz="10700" dirty="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ct val="63551"/>
              <a:buNone/>
            </a:pPr>
            <a:endParaRPr sz="10700" dirty="0">
              <a:latin typeface="Maven Pro SemiBold"/>
              <a:ea typeface="Maven Pro SemiBold"/>
              <a:cs typeface="Maven Pro SemiBold"/>
              <a:sym typeface="Maven Pro SemiBold"/>
            </a:endParaRPr>
          </a:p>
          <a:p>
            <a:pPr marL="609600" lvl="0" indent="-474662" algn="just" rtl="0">
              <a:lnSpc>
                <a:spcPct val="90000"/>
              </a:lnSpc>
              <a:spcBef>
                <a:spcPts val="1200"/>
              </a:spcBef>
              <a:spcAft>
                <a:spcPts val="0"/>
              </a:spcAft>
              <a:buSzPct val="100000"/>
              <a:buFont typeface="Maven Pro SemiBold"/>
              <a:buChar char="▪"/>
            </a:pPr>
            <a:r>
              <a:rPr lang="en-US" sz="10700" dirty="0">
                <a:latin typeface="Maven Pro SemiBold"/>
                <a:ea typeface="Maven Pro SemiBold"/>
                <a:cs typeface="Maven Pro SemiBold"/>
                <a:sym typeface="Maven Pro SemiBold"/>
              </a:rPr>
              <a:t>The robot idea was hyped to the skies and became high fashion in the Boardroom.</a:t>
            </a:r>
            <a:endParaRPr sz="10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dirty="0"/>
          </a:p>
        </p:txBody>
      </p:sp>
      <p:pic>
        <p:nvPicPr>
          <p:cNvPr id="218" name="Google Shape;218;p28"/>
          <p:cNvPicPr preferRelativeResize="0"/>
          <p:nvPr/>
        </p:nvPicPr>
        <p:blipFill rotWithShape="1">
          <a:blip r:embed="rId3">
            <a:alphaModFix/>
          </a:blip>
          <a:srcRect/>
          <a:stretch/>
        </p:blipFill>
        <p:spPr>
          <a:xfrm>
            <a:off x="505900" y="1780300"/>
            <a:ext cx="4444767" cy="422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1929242" y="4011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Modern Industrial Robots</a:t>
            </a:r>
            <a:endParaRPr dirty="0"/>
          </a:p>
        </p:txBody>
      </p:sp>
      <p:sp>
        <p:nvSpPr>
          <p:cNvPr id="224" name="Google Shape;224;p29"/>
          <p:cNvSpPr txBox="1">
            <a:spLocks noGrp="1"/>
          </p:cNvSpPr>
          <p:nvPr>
            <p:ph type="body" idx="1"/>
          </p:nvPr>
        </p:nvSpPr>
        <p:spPr>
          <a:xfrm>
            <a:off x="5321500" y="2333700"/>
            <a:ext cx="6501900" cy="546600"/>
          </a:xfrm>
          <a:prstGeom prst="rect">
            <a:avLst/>
          </a:prstGeom>
          <a:noFill/>
          <a:ln>
            <a:noFill/>
          </a:ln>
        </p:spPr>
        <p:txBody>
          <a:bodyPr spcFirstLastPara="1" wrap="square" lIns="91425" tIns="45700" rIns="91425" bIns="45700" anchor="t" anchorCtr="0">
            <a:noAutofit/>
          </a:bodyPr>
          <a:lstStyle/>
          <a:p>
            <a:pPr marL="609600" lvl="0" indent="-544512" algn="l" rtl="0">
              <a:lnSpc>
                <a:spcPct val="70000"/>
              </a:lnSpc>
              <a:spcBef>
                <a:spcPts val="1200"/>
              </a:spcBef>
              <a:spcAft>
                <a:spcPts val="0"/>
              </a:spcAft>
              <a:buSzPts val="3775"/>
              <a:buFont typeface="Maven Pro SemiBold"/>
              <a:buChar char="▪"/>
            </a:pPr>
            <a:r>
              <a:rPr lang="en-US" sz="3775" dirty="0">
                <a:latin typeface="Maven Pro SemiBold"/>
                <a:ea typeface="Maven Pro SemiBold"/>
                <a:cs typeface="Maven Pro SemiBold"/>
                <a:sym typeface="Maven Pro SemiBold"/>
              </a:rPr>
              <a:t>Increased in capability and performance through controller and language development.</a:t>
            </a:r>
            <a:endParaRPr sz="3775" dirty="0">
              <a:latin typeface="Maven Pro SemiBold"/>
              <a:ea typeface="Maven Pro SemiBold"/>
              <a:cs typeface="Maven Pro SemiBold"/>
              <a:sym typeface="Maven Pro SemiBold"/>
            </a:endParaRPr>
          </a:p>
          <a:p>
            <a:pPr marL="182880" lvl="0" indent="0" algn="l" rtl="0">
              <a:lnSpc>
                <a:spcPct val="70000"/>
              </a:lnSpc>
              <a:spcBef>
                <a:spcPts val="1200"/>
              </a:spcBef>
              <a:spcAft>
                <a:spcPts val="0"/>
              </a:spcAft>
              <a:buSzPts val="275"/>
              <a:buNone/>
            </a:pPr>
            <a:endParaRPr sz="3775" dirty="0">
              <a:latin typeface="Maven Pro SemiBold"/>
              <a:ea typeface="Maven Pro SemiBold"/>
              <a:cs typeface="Maven Pro SemiBold"/>
              <a:sym typeface="Maven Pro SemiBold"/>
            </a:endParaRPr>
          </a:p>
          <a:p>
            <a:pPr marL="609600" lvl="0" indent="-544512" algn="l" rtl="0">
              <a:lnSpc>
                <a:spcPct val="70000"/>
              </a:lnSpc>
              <a:spcBef>
                <a:spcPts val="1200"/>
              </a:spcBef>
              <a:spcAft>
                <a:spcPts val="0"/>
              </a:spcAft>
              <a:buSzPts val="3775"/>
              <a:buFont typeface="Maven Pro SemiBold"/>
              <a:buChar char="▪"/>
            </a:pPr>
            <a:r>
              <a:rPr lang="en-US" sz="3775" dirty="0">
                <a:latin typeface="Maven Pro SemiBold"/>
                <a:ea typeface="Maven Pro SemiBold"/>
                <a:cs typeface="Maven Pro SemiBold"/>
                <a:sym typeface="Maven Pro SemiBold"/>
              </a:rPr>
              <a:t>Improved mechanisms, sensing, and drive systems.</a:t>
            </a:r>
            <a:endParaRPr sz="37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125" dirty="0"/>
          </a:p>
        </p:txBody>
      </p:sp>
      <p:pic>
        <p:nvPicPr>
          <p:cNvPr id="225" name="Google Shape;225;p29"/>
          <p:cNvPicPr preferRelativeResize="0"/>
          <p:nvPr/>
        </p:nvPicPr>
        <p:blipFill rotWithShape="1">
          <a:blip r:embed="rId3">
            <a:alphaModFix/>
          </a:blip>
          <a:srcRect/>
          <a:stretch/>
        </p:blipFill>
        <p:spPr>
          <a:xfrm>
            <a:off x="203200" y="2333700"/>
            <a:ext cx="4687334" cy="422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1723517" y="3542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Benefits of Robots</a:t>
            </a:r>
            <a:endParaRPr/>
          </a:p>
        </p:txBody>
      </p:sp>
      <p:sp>
        <p:nvSpPr>
          <p:cNvPr id="231" name="Google Shape;231;p30"/>
          <p:cNvSpPr txBox="1">
            <a:spLocks noGrp="1"/>
          </p:cNvSpPr>
          <p:nvPr>
            <p:ph type="body" idx="1"/>
          </p:nvPr>
        </p:nvSpPr>
        <p:spPr>
          <a:xfrm>
            <a:off x="5623550" y="2130400"/>
            <a:ext cx="6199800" cy="887100"/>
          </a:xfrm>
          <a:prstGeom prst="rect">
            <a:avLst/>
          </a:prstGeom>
          <a:noFill/>
          <a:ln>
            <a:noFill/>
          </a:ln>
        </p:spPr>
        <p:txBody>
          <a:bodyPr spcFirstLastPara="1" wrap="square" lIns="91425" tIns="45700" rIns="91425" bIns="45700" anchor="t" anchorCtr="0">
            <a:normAutofit fontScale="25000" lnSpcReduction="20000"/>
          </a:bodyPr>
          <a:lstStyle/>
          <a:p>
            <a:pPr marL="609600" lvl="0" indent="-501650" algn="just" rtl="0">
              <a:lnSpc>
                <a:spcPct val="90000"/>
              </a:lnSpc>
              <a:spcBef>
                <a:spcPts val="1200"/>
              </a:spcBef>
              <a:spcAft>
                <a:spcPts val="0"/>
              </a:spcAft>
              <a:buSzPct val="100000"/>
              <a:buFont typeface="Maven Pro SemiBold"/>
              <a:buChar char="▪"/>
            </a:pPr>
            <a:r>
              <a:rPr lang="en-US" sz="12400" dirty="0">
                <a:latin typeface="Maven Pro SemiBold"/>
                <a:ea typeface="Maven Pro SemiBold"/>
                <a:cs typeface="Maven Pro SemiBold"/>
                <a:sym typeface="Maven Pro SemiBold"/>
              </a:rPr>
              <a:t>Greatly reduce the costs of manufactured goods.</a:t>
            </a:r>
            <a:endParaRPr sz="1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54838"/>
              <a:buNone/>
            </a:pPr>
            <a:endParaRPr sz="12400" dirty="0">
              <a:latin typeface="Maven Pro SemiBold"/>
              <a:ea typeface="Maven Pro SemiBold"/>
              <a:cs typeface="Maven Pro SemiBold"/>
              <a:sym typeface="Maven Pro SemiBold"/>
            </a:endParaRPr>
          </a:p>
          <a:p>
            <a:pPr marL="609600" lvl="0" indent="-501650" algn="just" rtl="0">
              <a:lnSpc>
                <a:spcPct val="90000"/>
              </a:lnSpc>
              <a:spcBef>
                <a:spcPts val="1200"/>
              </a:spcBef>
              <a:spcAft>
                <a:spcPts val="0"/>
              </a:spcAft>
              <a:buSzPct val="100000"/>
              <a:buFont typeface="Maven Pro SemiBold"/>
              <a:buChar char="▪"/>
            </a:pPr>
            <a:r>
              <a:rPr lang="en-US" sz="12400" dirty="0">
                <a:latin typeface="Maven Pro SemiBold"/>
                <a:ea typeface="Maven Pro SemiBold"/>
                <a:cs typeface="Maven Pro SemiBold"/>
                <a:sym typeface="Maven Pro SemiBold"/>
              </a:rPr>
              <a:t>As a result of these industrial benefits, countries that effectively use robots in their industries that results to an economic advantage on world market.</a:t>
            </a:r>
            <a:endParaRPr sz="1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42857"/>
              <a:buNone/>
            </a:pPr>
            <a:endParaRPr sz="28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42857"/>
              <a:buNone/>
            </a:pPr>
            <a:endParaRPr sz="28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dirty="0"/>
          </a:p>
        </p:txBody>
      </p:sp>
      <p:pic>
        <p:nvPicPr>
          <p:cNvPr id="232" name="Google Shape;232;p30"/>
          <p:cNvPicPr preferRelativeResize="0"/>
          <p:nvPr/>
        </p:nvPicPr>
        <p:blipFill rotWithShape="1">
          <a:blip r:embed="rId3">
            <a:alphaModFix/>
          </a:blip>
          <a:srcRect/>
          <a:stretch/>
        </p:blipFill>
        <p:spPr>
          <a:xfrm>
            <a:off x="660400" y="2130500"/>
            <a:ext cx="5118300" cy="387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“Definitions”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21830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5AB7-A3C8-BA01-8DB7-816DF7435726}"/>
              </a:ext>
            </a:extLst>
          </p:cNvPr>
          <p:cNvSpPr>
            <a:spLocks noGrp="1"/>
          </p:cNvSpPr>
          <p:nvPr>
            <p:ph type="title"/>
          </p:nvPr>
        </p:nvSpPr>
        <p:spPr/>
        <p:txBody>
          <a:bodyPr/>
          <a:lstStyle/>
          <a:p>
            <a:r>
              <a:rPr lang="en-US" dirty="0"/>
              <a:t>What is a Robot?</a:t>
            </a:r>
            <a:endParaRPr lang="en-PH" dirty="0"/>
          </a:p>
        </p:txBody>
      </p:sp>
      <p:sp>
        <p:nvSpPr>
          <p:cNvPr id="3" name="Content Placeholder 2">
            <a:extLst>
              <a:ext uri="{FF2B5EF4-FFF2-40B4-BE49-F238E27FC236}">
                <a16:creationId xmlns:a16="http://schemas.microsoft.com/office/drawing/2014/main" id="{2E2A31B8-4090-F788-0288-36DBAEFC5639}"/>
              </a:ext>
            </a:extLst>
          </p:cNvPr>
          <p:cNvSpPr>
            <a:spLocks noGrp="1"/>
          </p:cNvSpPr>
          <p:nvPr>
            <p:ph sz="half" idx="1"/>
          </p:nvPr>
        </p:nvSpPr>
        <p:spPr>
          <a:ln w="38100">
            <a:solidFill>
              <a:schemeClr val="tx1"/>
            </a:solidFill>
          </a:ln>
        </p:spPr>
        <p:txBody>
          <a:bodyPr>
            <a:normAutofit/>
          </a:bodyPr>
          <a:lstStyle/>
          <a:p>
            <a:pPr marL="0" lvl="0" indent="0" algn="ctr" rtl="0">
              <a:lnSpc>
                <a:spcPct val="115000"/>
              </a:lnSpc>
              <a:spcBef>
                <a:spcPts val="0"/>
              </a:spcBef>
              <a:spcAft>
                <a:spcPts val="0"/>
              </a:spcAft>
              <a:buSzPts val="1190"/>
              <a:buNone/>
            </a:pPr>
            <a:r>
              <a:rPr lang="en-US" sz="2500" dirty="0">
                <a:solidFill>
                  <a:srgbClr val="980000"/>
                </a:solidFill>
                <a:latin typeface="Maven Pro SemiBold"/>
                <a:ea typeface="Maven Pro SemiBold"/>
                <a:cs typeface="Maven Pro SemiBold"/>
                <a:sym typeface="Maven Pro SemiBold"/>
              </a:rPr>
              <a:t>Robot Institute of America (1979)</a:t>
            </a:r>
          </a:p>
          <a:p>
            <a:pPr marL="0" lvl="0" indent="0" algn="ctr" rtl="0">
              <a:lnSpc>
                <a:spcPct val="115000"/>
              </a:lnSpc>
              <a:spcBef>
                <a:spcPts val="1600"/>
              </a:spcBef>
              <a:spcAft>
                <a:spcPts val="1600"/>
              </a:spcAft>
              <a:buSzPts val="1190"/>
              <a:buNone/>
            </a:pPr>
            <a:r>
              <a:rPr lang="en-US" sz="2500" dirty="0">
                <a:solidFill>
                  <a:srgbClr val="980000"/>
                </a:solidFill>
                <a:latin typeface="Maven Pro SemiBold"/>
                <a:ea typeface="Maven Pro SemiBold"/>
                <a:cs typeface="Maven Pro SemiBold"/>
                <a:sym typeface="Maven Pro SemiBold"/>
              </a:rPr>
              <a:t>A reprogrammable, multifunctional manipulator designed to move material, parts, tools, or specialized devices through various programmed motions </a:t>
            </a:r>
            <a:r>
              <a:rPr lang="en-US" sz="2500" b="1" i="1" dirty="0">
                <a:solidFill>
                  <a:srgbClr val="980000"/>
                </a:solidFill>
                <a:latin typeface="Maven Pro SemiBold"/>
                <a:ea typeface="Maven Pro SemiBold"/>
                <a:cs typeface="Maven Pro SemiBold"/>
                <a:sym typeface="Maven Pro SemiBold"/>
              </a:rPr>
              <a:t>for the performance of a variety of tasks</a:t>
            </a:r>
            <a:r>
              <a:rPr lang="en-US" sz="2500" dirty="0">
                <a:solidFill>
                  <a:srgbClr val="980000"/>
                </a:solidFill>
                <a:latin typeface="Maven Pro SemiBold"/>
                <a:ea typeface="Maven Pro SemiBold"/>
                <a:cs typeface="Maven Pro SemiBold"/>
                <a:sym typeface="Maven Pro SemiBold"/>
              </a:rPr>
              <a:t>.</a:t>
            </a:r>
            <a:endParaRPr lang="en-US" sz="2500" dirty="0">
              <a:solidFill>
                <a:srgbClr val="980000"/>
              </a:solidFill>
            </a:endParaRPr>
          </a:p>
          <a:p>
            <a:endParaRPr lang="en-PH" dirty="0"/>
          </a:p>
        </p:txBody>
      </p:sp>
      <p:sp>
        <p:nvSpPr>
          <p:cNvPr id="4" name="Content Placeholder 3">
            <a:extLst>
              <a:ext uri="{FF2B5EF4-FFF2-40B4-BE49-F238E27FC236}">
                <a16:creationId xmlns:a16="http://schemas.microsoft.com/office/drawing/2014/main" id="{62F55376-903D-1028-CA3F-36573B99E330}"/>
              </a:ext>
            </a:extLst>
          </p:cNvPr>
          <p:cNvSpPr>
            <a:spLocks noGrp="1"/>
          </p:cNvSpPr>
          <p:nvPr>
            <p:ph sz="half" idx="2"/>
          </p:nvPr>
        </p:nvSpPr>
        <p:spPr>
          <a:ln w="38100">
            <a:solidFill>
              <a:schemeClr val="tx1"/>
            </a:solidFill>
          </a:ln>
        </p:spPr>
        <p:txBody>
          <a:bodyPr>
            <a:normAutofit/>
          </a:bodyPr>
          <a:lstStyle/>
          <a:p>
            <a:pPr marL="0" lvl="0" indent="0" algn="ctr" rtl="0">
              <a:lnSpc>
                <a:spcPct val="115000"/>
              </a:lnSpc>
              <a:spcBef>
                <a:spcPts val="0"/>
              </a:spcBef>
              <a:spcAft>
                <a:spcPts val="0"/>
              </a:spcAft>
              <a:buClr>
                <a:schemeClr val="dk1"/>
              </a:buClr>
              <a:buSzPts val="1100"/>
              <a:buFont typeface="Arial"/>
              <a:buNone/>
            </a:pPr>
            <a:r>
              <a:rPr lang="en-US" sz="2500" dirty="0">
                <a:solidFill>
                  <a:srgbClr val="980000"/>
                </a:solidFill>
                <a:latin typeface="Maven Pro SemiBold"/>
                <a:ea typeface="Maven Pro SemiBold"/>
                <a:cs typeface="Maven Pro SemiBold"/>
                <a:sym typeface="Maven Pro SemiBold"/>
              </a:rPr>
              <a:t>Webster</a:t>
            </a:r>
          </a:p>
          <a:p>
            <a:pPr marL="0" lvl="0" indent="0" algn="ctr" rtl="0">
              <a:lnSpc>
                <a:spcPct val="115000"/>
              </a:lnSpc>
              <a:spcBef>
                <a:spcPts val="0"/>
              </a:spcBef>
              <a:spcAft>
                <a:spcPts val="0"/>
              </a:spcAft>
              <a:buClr>
                <a:schemeClr val="dk1"/>
              </a:buClr>
              <a:buSzPts val="1100"/>
              <a:buFont typeface="Arial"/>
              <a:buNone/>
            </a:pPr>
            <a:endParaRPr lang="en-US" sz="2500" dirty="0">
              <a:solidFill>
                <a:srgbClr val="980000"/>
              </a:solidFill>
              <a:latin typeface="Maven Pro SemiBold"/>
              <a:ea typeface="Maven Pro SemiBold"/>
              <a:cs typeface="Maven Pro SemiBold"/>
              <a:sym typeface="Maven Pro SemiBold"/>
            </a:endParaRPr>
          </a:p>
          <a:p>
            <a:pPr marL="0" indent="0" algn="ctr">
              <a:lnSpc>
                <a:spcPct val="115000"/>
              </a:lnSpc>
              <a:spcBef>
                <a:spcPts val="0"/>
              </a:spcBef>
              <a:buClr>
                <a:schemeClr val="dk1"/>
              </a:buClr>
              <a:buSzPts val="1100"/>
              <a:buNone/>
            </a:pPr>
            <a:r>
              <a:rPr lang="en-US" sz="2500" dirty="0">
                <a:solidFill>
                  <a:srgbClr val="980000"/>
                </a:solidFill>
                <a:latin typeface="Maven Pro SemiBold"/>
                <a:ea typeface="Maven Pro SemiBold"/>
                <a:cs typeface="Maven Pro SemiBold"/>
                <a:sym typeface="Maven Pro SemiBold"/>
              </a:rPr>
              <a:t>An automatic device that performs functions normally ascribed to humans or a machine </a:t>
            </a:r>
            <a:r>
              <a:rPr lang="en-US" sz="2500" b="1" i="1" dirty="0">
                <a:solidFill>
                  <a:srgbClr val="980000"/>
                </a:solidFill>
                <a:latin typeface="Maven Pro SemiBold"/>
                <a:ea typeface="Maven Pro SemiBold"/>
                <a:cs typeface="Maven Pro SemiBold"/>
                <a:sym typeface="Maven Pro SemiBold"/>
              </a:rPr>
              <a:t>in the form of a human</a:t>
            </a:r>
            <a:r>
              <a:rPr lang="en-US" sz="2500" dirty="0">
                <a:solidFill>
                  <a:srgbClr val="980000"/>
                </a:solidFill>
                <a:latin typeface="Maven Pro SemiBold"/>
                <a:ea typeface="Maven Pro SemiBold"/>
                <a:cs typeface="Maven Pro SemiBold"/>
                <a:sym typeface="Maven Pro SemiBold"/>
              </a:rPr>
              <a:t>.</a:t>
            </a:r>
            <a:endParaRPr lang="en-US" sz="2500" dirty="0">
              <a:solidFill>
                <a:srgbClr val="980000"/>
              </a:solidFill>
            </a:endParaRPr>
          </a:p>
          <a:p>
            <a:pPr marL="0" lvl="0" indent="0" algn="ctr" rtl="0">
              <a:lnSpc>
                <a:spcPct val="115000"/>
              </a:lnSpc>
              <a:spcBef>
                <a:spcPts val="0"/>
              </a:spcBef>
              <a:spcAft>
                <a:spcPts val="0"/>
              </a:spcAft>
              <a:buClr>
                <a:schemeClr val="dk1"/>
              </a:buClr>
              <a:buSzPts val="1100"/>
              <a:buFont typeface="Arial"/>
              <a:buNone/>
            </a:pPr>
            <a:endParaRPr lang="en-US" sz="2800" dirty="0">
              <a:solidFill>
                <a:srgbClr val="980000"/>
              </a:solidFill>
              <a:latin typeface="Maven Pro SemiBold"/>
              <a:ea typeface="Maven Pro SemiBold"/>
              <a:cs typeface="Maven Pro SemiBold"/>
              <a:sym typeface="Maven Pro SemiBold"/>
            </a:endParaRPr>
          </a:p>
        </p:txBody>
      </p:sp>
    </p:spTree>
    <p:extLst>
      <p:ext uri="{BB962C8B-B14F-4D97-AF65-F5344CB8AC3E}">
        <p14:creationId xmlns:p14="http://schemas.microsoft.com/office/powerpoint/2010/main" val="18310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A8BE-DAD7-1DB6-BA8B-A3D58C0CC24A}"/>
              </a:ext>
            </a:extLst>
          </p:cNvPr>
          <p:cNvSpPr>
            <a:spLocks noGrp="1"/>
          </p:cNvSpPr>
          <p:nvPr>
            <p:ph type="title"/>
          </p:nvPr>
        </p:nvSpPr>
        <p:spPr>
          <a:xfrm>
            <a:off x="838200" y="365126"/>
            <a:ext cx="10515600" cy="886626"/>
          </a:xfrm>
        </p:spPr>
        <p:txBody>
          <a:bodyPr/>
          <a:lstStyle/>
          <a:p>
            <a:r>
              <a:rPr lang="en-US" dirty="0"/>
              <a:t>What is Robotics?</a:t>
            </a:r>
            <a:endParaRPr lang="en-PH" dirty="0"/>
          </a:p>
        </p:txBody>
      </p:sp>
      <p:sp>
        <p:nvSpPr>
          <p:cNvPr id="7" name="Content Placeholder 6">
            <a:extLst>
              <a:ext uri="{FF2B5EF4-FFF2-40B4-BE49-F238E27FC236}">
                <a16:creationId xmlns:a16="http://schemas.microsoft.com/office/drawing/2014/main" id="{A92CBC3A-4FC8-ED4A-C36F-3C74AC32511D}"/>
              </a:ext>
            </a:extLst>
          </p:cNvPr>
          <p:cNvSpPr>
            <a:spLocks noGrp="1"/>
          </p:cNvSpPr>
          <p:nvPr>
            <p:ph sz="half" idx="1"/>
          </p:nvPr>
        </p:nvSpPr>
        <p:spPr>
          <a:xfrm>
            <a:off x="838200" y="1251752"/>
            <a:ext cx="5181600" cy="4925211"/>
          </a:xfrm>
          <a:ln w="38100">
            <a:solidFill>
              <a:schemeClr val="tx1"/>
            </a:solidFill>
          </a:ln>
        </p:spPr>
        <p:txBody>
          <a:bodyPr>
            <a:normAutofit fontScale="62500" lnSpcReduction="20000"/>
          </a:bodyPr>
          <a:lstStyle/>
          <a:p>
            <a:pPr marL="0" indent="0">
              <a:lnSpc>
                <a:spcPct val="170000"/>
              </a:lnSpc>
              <a:spcBef>
                <a:spcPts val="0"/>
              </a:spcBef>
              <a:buNone/>
            </a:pPr>
            <a:r>
              <a:rPr lang="en-US" sz="2400" b="0" i="0" dirty="0">
                <a:solidFill>
                  <a:srgbClr val="800000"/>
                </a:solidFill>
                <a:effectLst/>
                <a:latin typeface="Maven Pro SemiBold" panose="020B0604020202020204" charset="0"/>
              </a:rPr>
              <a:t>ISO 8373 (International Organization for Standardization)</a:t>
            </a:r>
          </a:p>
          <a:p>
            <a:pPr>
              <a:lnSpc>
                <a:spcPct val="170000"/>
              </a:lnSpc>
              <a:spcBef>
                <a:spcPts val="0"/>
              </a:spcBef>
            </a:pPr>
            <a:r>
              <a:rPr lang="en-US" sz="2400" b="0" i="0" dirty="0">
                <a:solidFill>
                  <a:srgbClr val="800000"/>
                </a:solidFill>
                <a:effectLst/>
                <a:latin typeface="Maven Pro SemiBold" panose="020B0604020202020204" charset="0"/>
              </a:rPr>
              <a:t>"Robotics is an </a:t>
            </a:r>
            <a:r>
              <a:rPr lang="en-US" sz="2400" dirty="0">
                <a:solidFill>
                  <a:srgbClr val="800000"/>
                </a:solidFill>
                <a:effectLst/>
                <a:latin typeface="Maven Pro SemiBold" panose="020B0604020202020204" charset="0"/>
              </a:rPr>
              <a:t>interdisciplinary branch of engineering </a:t>
            </a:r>
            <a:r>
              <a:rPr lang="en-US" sz="2400" b="0" i="0" dirty="0">
                <a:solidFill>
                  <a:srgbClr val="800000"/>
                </a:solidFill>
                <a:effectLst/>
                <a:latin typeface="Maven Pro SemiBold" panose="020B0604020202020204" charset="0"/>
              </a:rPr>
              <a:t>and science that includes mechanical engineering, electrical engineering, computer science, and others. It </a:t>
            </a:r>
            <a:r>
              <a:rPr lang="en-US" sz="2400" b="1" i="1" dirty="0">
                <a:solidFill>
                  <a:srgbClr val="800000"/>
                </a:solidFill>
                <a:effectLst/>
                <a:latin typeface="Maven Pro SemiBold" panose="020B0604020202020204" charset="0"/>
              </a:rPr>
              <a:t>deals with the design, construction, operation, and use of robots</a:t>
            </a:r>
            <a:r>
              <a:rPr lang="en-US" sz="2400" b="0" i="0" dirty="0">
                <a:solidFill>
                  <a:srgbClr val="800000"/>
                </a:solidFill>
                <a:effectLst/>
                <a:latin typeface="Maven Pro SemiBold" panose="020B0604020202020204" charset="0"/>
              </a:rPr>
              <a:t>, as well as computer systems for their control, sensory feedback, and information processing."</a:t>
            </a:r>
          </a:p>
          <a:p>
            <a:pPr marL="0" indent="0">
              <a:buNone/>
            </a:pPr>
            <a:endParaRPr lang="en-PH" dirty="0">
              <a:solidFill>
                <a:srgbClr val="A40000"/>
              </a:solidFill>
              <a:latin typeface="Maven Pro SemiBold" panose="020B0604020202020204" charset="0"/>
            </a:endParaRPr>
          </a:p>
        </p:txBody>
      </p:sp>
      <p:sp>
        <p:nvSpPr>
          <p:cNvPr id="8" name="Content Placeholder 7">
            <a:extLst>
              <a:ext uri="{FF2B5EF4-FFF2-40B4-BE49-F238E27FC236}">
                <a16:creationId xmlns:a16="http://schemas.microsoft.com/office/drawing/2014/main" id="{4F65F378-B8E1-00D7-A79D-79D8E495BF36}"/>
              </a:ext>
            </a:extLst>
          </p:cNvPr>
          <p:cNvSpPr>
            <a:spLocks noGrp="1"/>
          </p:cNvSpPr>
          <p:nvPr>
            <p:ph sz="half" idx="2"/>
          </p:nvPr>
        </p:nvSpPr>
        <p:spPr>
          <a:xfrm>
            <a:off x="6172200" y="1251752"/>
            <a:ext cx="5181600" cy="4925211"/>
          </a:xfrm>
          <a:ln w="38100">
            <a:solidFill>
              <a:schemeClr val="tx1"/>
            </a:solidFill>
          </a:ln>
        </p:spPr>
        <p:txBody>
          <a:bodyPr>
            <a:normAutofit fontScale="62500" lnSpcReduction="20000"/>
          </a:bodyPr>
          <a:lstStyle/>
          <a:p>
            <a:pPr marL="0" indent="0" algn="l">
              <a:lnSpc>
                <a:spcPct val="170000"/>
              </a:lnSpc>
              <a:spcBef>
                <a:spcPts val="0"/>
              </a:spcBef>
              <a:buNone/>
            </a:pPr>
            <a:r>
              <a:rPr lang="en-US" b="0" i="0" dirty="0">
                <a:solidFill>
                  <a:srgbClr val="800000"/>
                </a:solidFill>
                <a:effectLst/>
                <a:latin typeface="Maven Pro SemiBold" panose="020B0604020202020204" charset="0"/>
              </a:rPr>
              <a:t>IFR (International Federation of Robotics)</a:t>
            </a:r>
          </a:p>
          <a:p>
            <a:pPr algn="l">
              <a:lnSpc>
                <a:spcPct val="170000"/>
              </a:lnSpc>
              <a:spcBef>
                <a:spcPts val="0"/>
              </a:spcBef>
            </a:pPr>
            <a:r>
              <a:rPr lang="en-US" b="0" i="0" dirty="0">
                <a:solidFill>
                  <a:srgbClr val="800000"/>
                </a:solidFill>
                <a:effectLst/>
                <a:latin typeface="Maven Pro SemiBold" panose="020B0604020202020204" charset="0"/>
              </a:rPr>
              <a:t>"Robotics is the science, technology, and application of robots, </a:t>
            </a:r>
            <a:r>
              <a:rPr lang="en-US" dirty="0">
                <a:solidFill>
                  <a:srgbClr val="800000"/>
                </a:solidFill>
                <a:effectLst/>
                <a:latin typeface="Maven Pro SemiBold" panose="020B0604020202020204" charset="0"/>
              </a:rPr>
              <a:t>a type of mechatronics system </a:t>
            </a:r>
            <a:r>
              <a:rPr lang="en-US" b="0" i="0" dirty="0">
                <a:solidFill>
                  <a:srgbClr val="800000"/>
                </a:solidFill>
                <a:effectLst/>
                <a:latin typeface="Maven Pro SemiBold" panose="020B0604020202020204" charset="0"/>
              </a:rPr>
              <a:t>that encompasses mechanical engineering, electrical engineering, computer science, and other related disciplines. </a:t>
            </a:r>
            <a:r>
              <a:rPr lang="en-US" b="1" i="1" dirty="0">
                <a:solidFill>
                  <a:srgbClr val="800000"/>
                </a:solidFill>
                <a:effectLst/>
                <a:latin typeface="Maven Pro SemiBold" panose="020B0604020202020204" charset="0"/>
              </a:rPr>
              <a:t>Robotics involves the design, construction, operation, and use of robots</a:t>
            </a:r>
            <a:r>
              <a:rPr lang="en-US" b="0" i="0" dirty="0">
                <a:solidFill>
                  <a:srgbClr val="800000"/>
                </a:solidFill>
                <a:effectLst/>
                <a:latin typeface="Maven Pro SemiBold" panose="020B0604020202020204" charset="0"/>
              </a:rPr>
              <a:t>, as well as the integration of robots into various applications, such as manufacturing, healthcare, logistics, and more."</a:t>
            </a:r>
          </a:p>
          <a:p>
            <a:pPr marL="0" indent="0">
              <a:buNone/>
            </a:pPr>
            <a:endParaRPr lang="en-PH" dirty="0">
              <a:solidFill>
                <a:srgbClr val="800000"/>
              </a:solidFill>
            </a:endParaRPr>
          </a:p>
        </p:txBody>
      </p:sp>
    </p:spTree>
    <p:extLst>
      <p:ext uri="{BB962C8B-B14F-4D97-AF65-F5344CB8AC3E}">
        <p14:creationId xmlns:p14="http://schemas.microsoft.com/office/powerpoint/2010/main" val="106806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dirty="0">
                <a:solidFill>
                  <a:schemeClr val="hlink"/>
                </a:solidFill>
                <a:latin typeface="Rockwell"/>
                <a:ea typeface="Rockwell"/>
                <a:cs typeface="Rockwell"/>
                <a:sym typeface="Rockwell"/>
                <a:hlinkClick r:id="rId3" action="ppaction://hlinksldjump"/>
              </a:rPr>
              <a:t>ROBOTICS AND MECHATRONICS E</a:t>
            </a:r>
            <a:r>
              <a:rPr lang="en-US" sz="3600" b="1" u="sng" dirty="0">
                <a:solidFill>
                  <a:schemeClr val="hlink"/>
                </a:solidFill>
                <a:hlinkClick r:id="rId3" action="ppaction://hlinksldjump"/>
              </a:rPr>
              <a:t>NGINEERING</a:t>
            </a:r>
            <a:endParaRPr sz="3600" dirty="0">
              <a:latin typeface="Rockwell"/>
              <a:ea typeface="Rockwell"/>
              <a:cs typeface="Rockwell"/>
              <a:sym typeface="Rockwell"/>
            </a:endParaRPr>
          </a:p>
        </p:txBody>
      </p:sp>
      <p:sp>
        <p:nvSpPr>
          <p:cNvPr id="255" name="Google Shape;255;p33"/>
          <p:cNvSpPr txBox="1"/>
          <p:nvPr/>
        </p:nvSpPr>
        <p:spPr>
          <a:xfrm>
            <a:off x="792900" y="1065575"/>
            <a:ext cx="4995300" cy="514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250" b="1" dirty="0">
                <a:highlight>
                  <a:srgbClr val="FFFFFF"/>
                </a:highlight>
                <a:latin typeface="Roboto"/>
                <a:ea typeface="Roboto"/>
                <a:cs typeface="Roboto"/>
                <a:sym typeface="Roboto"/>
              </a:rPr>
              <a:t>Robotics engineering</a:t>
            </a:r>
            <a:r>
              <a:rPr lang="en-US" sz="3950" b="1" u="sng" dirty="0">
                <a:solidFill>
                  <a:schemeClr val="hlink"/>
                </a:solidFill>
                <a:highlight>
                  <a:srgbClr val="FFFFFF"/>
                </a:highlight>
                <a:latin typeface="Roboto"/>
                <a:ea typeface="Roboto"/>
                <a:cs typeface="Roboto"/>
                <a:sym typeface="Roboto"/>
                <a:hlinkClick r:id="rId4" action="ppaction://hlinksldjump"/>
              </a:rPr>
              <a:t> </a:t>
            </a:r>
            <a:endParaRPr sz="3950" b="1" dirty="0">
              <a:solidFill>
                <a:srgbClr val="333E49"/>
              </a:solidFill>
              <a:highlight>
                <a:srgbClr val="FFFFFF"/>
              </a:highlight>
              <a:latin typeface="Roboto"/>
              <a:ea typeface="Roboto"/>
              <a:cs typeface="Roboto"/>
              <a:sym typeface="Roboto"/>
            </a:endParaRPr>
          </a:p>
          <a:p>
            <a:pPr marL="457200" lvl="0" indent="-479425" algn="ctr" rtl="0">
              <a:spcBef>
                <a:spcPts val="0"/>
              </a:spcBef>
              <a:spcAft>
                <a:spcPts val="0"/>
              </a:spcAft>
              <a:buClr>
                <a:srgbClr val="333E49"/>
              </a:buClr>
              <a:buSzPts val="3950"/>
              <a:buFont typeface="Roboto"/>
              <a:buChar char="●"/>
            </a:pPr>
            <a:r>
              <a:rPr lang="en-US" sz="3950" dirty="0">
                <a:solidFill>
                  <a:srgbClr val="333E49"/>
                </a:solidFill>
                <a:highlight>
                  <a:srgbClr val="FFFFFF"/>
                </a:highlight>
                <a:latin typeface="Roboto"/>
                <a:ea typeface="Roboto"/>
                <a:cs typeface="Roboto"/>
                <a:sym typeface="Roboto"/>
              </a:rPr>
              <a:t>is a field of engineering which centers on building machines that replicate human actions. </a:t>
            </a:r>
            <a:endParaRPr sz="5400" dirty="0">
              <a:latin typeface="Roboto"/>
              <a:ea typeface="Roboto"/>
              <a:cs typeface="Roboto"/>
              <a:sym typeface="Roboto"/>
            </a:endParaRPr>
          </a:p>
        </p:txBody>
      </p:sp>
      <p:sp>
        <p:nvSpPr>
          <p:cNvPr id="256" name="Google Shape;256;p33"/>
          <p:cNvSpPr txBox="1"/>
          <p:nvPr/>
        </p:nvSpPr>
        <p:spPr>
          <a:xfrm>
            <a:off x="6788325" y="1065575"/>
            <a:ext cx="4995300" cy="5371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250" b="1" dirty="0">
                <a:solidFill>
                  <a:srgbClr val="333E49"/>
                </a:solidFill>
                <a:highlight>
                  <a:srgbClr val="FFFFFF"/>
                </a:highlight>
                <a:latin typeface="Roboto"/>
                <a:ea typeface="Roboto"/>
                <a:cs typeface="Roboto"/>
                <a:sym typeface="Roboto"/>
              </a:rPr>
              <a:t>Mechatronics engineering</a:t>
            </a:r>
            <a:r>
              <a:rPr lang="en-US" sz="2650" dirty="0">
                <a:solidFill>
                  <a:srgbClr val="333E49"/>
                </a:solidFill>
                <a:highlight>
                  <a:srgbClr val="FFFFFF"/>
                </a:highlight>
                <a:latin typeface="Roboto"/>
                <a:ea typeface="Roboto"/>
                <a:cs typeface="Roboto"/>
                <a:sym typeface="Roboto"/>
              </a:rPr>
              <a:t> </a:t>
            </a:r>
            <a:endParaRPr sz="2650" dirty="0">
              <a:solidFill>
                <a:srgbClr val="333E49"/>
              </a:solidFill>
              <a:highlight>
                <a:srgbClr val="FFFFFF"/>
              </a:highlight>
              <a:latin typeface="Roboto"/>
              <a:ea typeface="Roboto"/>
              <a:cs typeface="Roboto"/>
              <a:sym typeface="Roboto"/>
            </a:endParaRPr>
          </a:p>
          <a:p>
            <a:pPr marL="457200" lvl="0" indent="-457200" algn="ctr" rtl="0">
              <a:spcBef>
                <a:spcPts val="0"/>
              </a:spcBef>
              <a:spcAft>
                <a:spcPts val="0"/>
              </a:spcAft>
              <a:buClr>
                <a:srgbClr val="2B2B2B"/>
              </a:buClr>
              <a:buSzPts val="3600"/>
              <a:buFont typeface="Roboto"/>
              <a:buChar char="●"/>
            </a:pPr>
            <a:r>
              <a:rPr lang="en-US" sz="3600" dirty="0">
                <a:solidFill>
                  <a:srgbClr val="2B2B2B"/>
                </a:solidFill>
                <a:highlight>
                  <a:srgbClr val="FFFFFF"/>
                </a:highlight>
                <a:latin typeface="Roboto"/>
                <a:ea typeface="Roboto"/>
                <a:cs typeface="Roboto"/>
                <a:sym typeface="Roboto"/>
              </a:rPr>
              <a:t>integrates precision mechanical engineering with electronics, computer systems and advanced controls.</a:t>
            </a:r>
            <a:endParaRPr sz="3600"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1100"/>
                                        <p:tgtEl>
                                          <p:spTgt spid="2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 calcmode="lin" valueType="num">
                                      <p:cBhvr additive="base">
                                        <p:cTn id="12" dur="1000"/>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“Introduction”</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713282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a:solidFill>
                  <a:schemeClr val="hlink"/>
                </a:solidFill>
                <a:latin typeface="Rockwell"/>
                <a:ea typeface="Rockwell"/>
                <a:cs typeface="Rockwell"/>
                <a:sym typeface="Rockwell"/>
                <a:hlinkClick r:id="rId3" action="ppaction://hlinksldjump"/>
              </a:rPr>
              <a:t>ROBOTICS AND MECHATRONICS E</a:t>
            </a:r>
            <a:r>
              <a:rPr lang="en-US" sz="3600" b="1" u="sng">
                <a:solidFill>
                  <a:schemeClr val="hlink"/>
                </a:solidFill>
                <a:hlinkClick r:id="rId3" action="ppaction://hlinksldjump"/>
              </a:rPr>
              <a:t>NGINEERING</a:t>
            </a:r>
            <a:endParaRPr sz="3600">
              <a:latin typeface="Rockwell"/>
              <a:ea typeface="Rockwell"/>
              <a:cs typeface="Rockwell"/>
              <a:sym typeface="Rockwell"/>
            </a:endParaRPr>
          </a:p>
        </p:txBody>
      </p:sp>
      <p:sp>
        <p:nvSpPr>
          <p:cNvPr id="262" name="Google Shape;262;p34"/>
          <p:cNvSpPr txBox="1"/>
          <p:nvPr/>
        </p:nvSpPr>
        <p:spPr>
          <a:xfrm>
            <a:off x="792900" y="1065575"/>
            <a:ext cx="49953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050" b="1" dirty="0">
                <a:highlight>
                  <a:srgbClr val="FFFFFF"/>
                </a:highlight>
                <a:latin typeface="Roboto"/>
                <a:ea typeface="Roboto"/>
                <a:cs typeface="Roboto"/>
                <a:sym typeface="Roboto"/>
              </a:rPr>
              <a:t>Robotics engineering</a:t>
            </a:r>
            <a:r>
              <a:rPr lang="en-US" sz="3750" b="1" dirty="0">
                <a:highlight>
                  <a:srgbClr val="FFFFFF"/>
                </a:highlight>
                <a:latin typeface="Roboto"/>
                <a:ea typeface="Roboto"/>
                <a:cs typeface="Roboto"/>
                <a:sym typeface="Roboto"/>
              </a:rPr>
              <a:t> </a:t>
            </a:r>
            <a:endParaRPr sz="3750" b="1" dirty="0">
              <a:solidFill>
                <a:srgbClr val="333E49"/>
              </a:solidFill>
              <a:highlight>
                <a:srgbClr val="FFFFFF"/>
              </a:highlight>
              <a:latin typeface="Roboto"/>
              <a:ea typeface="Roboto"/>
              <a:cs typeface="Roboto"/>
              <a:sym typeface="Roboto"/>
            </a:endParaRPr>
          </a:p>
          <a:p>
            <a:pPr marL="457200" lvl="0" indent="-466725" algn="ctr" rtl="0">
              <a:spcBef>
                <a:spcPts val="0"/>
              </a:spcBef>
              <a:spcAft>
                <a:spcPts val="0"/>
              </a:spcAft>
              <a:buClr>
                <a:srgbClr val="333E49"/>
              </a:buClr>
              <a:buSzPts val="3750"/>
              <a:buFont typeface="Roboto"/>
              <a:buChar char="●"/>
            </a:pPr>
            <a:r>
              <a:rPr lang="en-US" sz="3750" dirty="0">
                <a:solidFill>
                  <a:srgbClr val="333E49"/>
                </a:solidFill>
                <a:highlight>
                  <a:srgbClr val="FFFFFF"/>
                </a:highlight>
                <a:latin typeface="Roboto"/>
                <a:ea typeface="Roboto"/>
                <a:cs typeface="Roboto"/>
                <a:sym typeface="Roboto"/>
              </a:rPr>
              <a:t>keywords: </a:t>
            </a:r>
            <a:r>
              <a:rPr lang="en-US" sz="3750" b="1" i="1" dirty="0">
                <a:solidFill>
                  <a:srgbClr val="333E49"/>
                </a:solidFill>
                <a:highlight>
                  <a:srgbClr val="FFFFFF"/>
                </a:highlight>
                <a:latin typeface="Roboto"/>
                <a:ea typeface="Roboto"/>
                <a:cs typeface="Roboto"/>
                <a:sym typeface="Roboto"/>
              </a:rPr>
              <a:t>“</a:t>
            </a:r>
            <a:r>
              <a:rPr lang="en-US" sz="3750" b="1" i="1" dirty="0">
                <a:solidFill>
                  <a:srgbClr val="333E49"/>
                </a:solidFill>
                <a:highlight>
                  <a:schemeClr val="lt1"/>
                </a:highlight>
                <a:latin typeface="Roboto"/>
                <a:ea typeface="Roboto"/>
                <a:cs typeface="Roboto"/>
                <a:sym typeface="Roboto"/>
              </a:rPr>
              <a:t>replicate human actions”</a:t>
            </a:r>
            <a:endParaRPr sz="3750" dirty="0">
              <a:solidFill>
                <a:srgbClr val="333E49"/>
              </a:solidFill>
              <a:highlight>
                <a:schemeClr val="lt1"/>
              </a:highlight>
              <a:latin typeface="Roboto"/>
              <a:ea typeface="Roboto"/>
              <a:cs typeface="Roboto"/>
              <a:sym typeface="Roboto"/>
            </a:endParaRPr>
          </a:p>
        </p:txBody>
      </p:sp>
      <p:sp>
        <p:nvSpPr>
          <p:cNvPr id="263" name="Google Shape;263;p34"/>
          <p:cNvSpPr txBox="1"/>
          <p:nvPr/>
        </p:nvSpPr>
        <p:spPr>
          <a:xfrm>
            <a:off x="6788325" y="1065575"/>
            <a:ext cx="49953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050" b="1" dirty="0">
                <a:solidFill>
                  <a:srgbClr val="333E49"/>
                </a:solidFill>
                <a:highlight>
                  <a:srgbClr val="FFFFFF"/>
                </a:highlight>
                <a:latin typeface="Roboto"/>
                <a:ea typeface="Roboto"/>
                <a:cs typeface="Roboto"/>
                <a:sym typeface="Roboto"/>
              </a:rPr>
              <a:t>Mechatronics engineering</a:t>
            </a:r>
            <a:r>
              <a:rPr lang="en-US" sz="2450" dirty="0">
                <a:solidFill>
                  <a:srgbClr val="333E49"/>
                </a:solidFill>
                <a:highlight>
                  <a:srgbClr val="FFFFFF"/>
                </a:highlight>
                <a:latin typeface="Roboto"/>
                <a:ea typeface="Roboto"/>
                <a:cs typeface="Roboto"/>
                <a:sym typeface="Roboto"/>
              </a:rPr>
              <a:t> </a:t>
            </a:r>
            <a:endParaRPr sz="2450" dirty="0">
              <a:solidFill>
                <a:srgbClr val="333E49"/>
              </a:solidFill>
              <a:highlight>
                <a:srgbClr val="FFFFFF"/>
              </a:highlight>
              <a:latin typeface="Roboto"/>
              <a:ea typeface="Roboto"/>
              <a:cs typeface="Roboto"/>
              <a:sym typeface="Roboto"/>
            </a:endParaRPr>
          </a:p>
          <a:p>
            <a:pPr marL="457200" lvl="0" indent="-457200" algn="ctr" rtl="0">
              <a:spcBef>
                <a:spcPts val="0"/>
              </a:spcBef>
              <a:spcAft>
                <a:spcPts val="0"/>
              </a:spcAft>
              <a:buClr>
                <a:srgbClr val="2B2B2B"/>
              </a:buClr>
              <a:buSzPts val="3600"/>
              <a:buFont typeface="Roboto"/>
              <a:buChar char="●"/>
            </a:pPr>
            <a:r>
              <a:rPr lang="en-US" sz="3750" dirty="0">
                <a:solidFill>
                  <a:srgbClr val="333E49"/>
                </a:solidFill>
                <a:highlight>
                  <a:schemeClr val="lt1"/>
                </a:highlight>
                <a:latin typeface="Roboto"/>
                <a:ea typeface="Roboto"/>
                <a:cs typeface="Roboto"/>
                <a:sym typeface="Roboto"/>
              </a:rPr>
              <a:t>keywords: </a:t>
            </a:r>
            <a:r>
              <a:rPr lang="en-US" sz="3750" b="1" i="1" dirty="0">
                <a:solidFill>
                  <a:srgbClr val="333E49"/>
                </a:solidFill>
                <a:highlight>
                  <a:schemeClr val="lt1"/>
                </a:highlight>
                <a:latin typeface="Roboto"/>
                <a:ea typeface="Roboto"/>
                <a:cs typeface="Roboto"/>
                <a:sym typeface="Roboto"/>
              </a:rPr>
              <a:t>“</a:t>
            </a:r>
            <a:r>
              <a:rPr lang="en-US" sz="3400" b="1" u="sng" dirty="0">
                <a:solidFill>
                  <a:schemeClr val="hlink"/>
                </a:solidFill>
                <a:highlight>
                  <a:srgbClr val="FFFFFF"/>
                </a:highlight>
                <a:latin typeface="Roboto"/>
                <a:ea typeface="Roboto"/>
                <a:cs typeface="Roboto"/>
                <a:sym typeface="Roboto"/>
                <a:hlinkClick r:id="rId4" action="ppaction://hlinksldjump"/>
              </a:rPr>
              <a:t>integrates </a:t>
            </a:r>
            <a:r>
              <a:rPr lang="en-US" sz="3750" b="1" i="1" dirty="0">
                <a:solidFill>
                  <a:srgbClr val="333E49"/>
                </a:solidFill>
                <a:highlight>
                  <a:schemeClr val="lt1"/>
                </a:highlight>
                <a:latin typeface="Roboto"/>
                <a:ea typeface="Roboto"/>
                <a:cs typeface="Roboto"/>
                <a:sym typeface="Roboto"/>
              </a:rPr>
              <a:t>”</a:t>
            </a:r>
            <a:endParaRPr sz="3400" b="1" dirty="0">
              <a:latin typeface="Roboto"/>
              <a:ea typeface="Roboto"/>
              <a:cs typeface="Roboto"/>
              <a:sym typeface="Roboto"/>
            </a:endParaRPr>
          </a:p>
        </p:txBody>
      </p:sp>
      <p:sp>
        <p:nvSpPr>
          <p:cNvPr id="264" name="Google Shape;264;p34"/>
          <p:cNvSpPr txBox="1"/>
          <p:nvPr/>
        </p:nvSpPr>
        <p:spPr>
          <a:xfrm>
            <a:off x="792900" y="4230475"/>
            <a:ext cx="4995300" cy="2247300"/>
          </a:xfrm>
          <a:prstGeom prst="rect">
            <a:avLst/>
          </a:prstGeom>
          <a:noFill/>
          <a:ln>
            <a:noFill/>
          </a:ln>
        </p:spPr>
        <p:txBody>
          <a:bodyPr spcFirstLastPara="1" wrap="square" lIns="91425" tIns="91425" rIns="91425" bIns="91425" anchor="t" anchorCtr="0">
            <a:spAutoFit/>
          </a:bodyPr>
          <a:lstStyle/>
          <a:p>
            <a:pPr marL="457200" lvl="0" indent="-441325" algn="ctr" rtl="0">
              <a:spcBef>
                <a:spcPts val="0"/>
              </a:spcBef>
              <a:spcAft>
                <a:spcPts val="0"/>
              </a:spcAft>
              <a:buClr>
                <a:srgbClr val="333E49"/>
              </a:buClr>
              <a:buSzPts val="3350"/>
              <a:buFont typeface="Roboto"/>
              <a:buChar char="●"/>
            </a:pPr>
            <a:r>
              <a:rPr lang="en-US" sz="3350" u="sng" dirty="0">
                <a:solidFill>
                  <a:schemeClr val="hlink"/>
                </a:solidFill>
                <a:highlight>
                  <a:srgbClr val="FFFFFF"/>
                </a:highlight>
                <a:latin typeface="Roboto"/>
                <a:ea typeface="Roboto"/>
                <a:cs typeface="Roboto"/>
                <a:sym typeface="Roboto"/>
                <a:hlinkClick r:id="rId5" action="ppaction://hlinksldjump"/>
              </a:rPr>
              <a:t>a robot doesn’t always require an electromechanical part</a:t>
            </a:r>
            <a:endParaRPr sz="3350" dirty="0">
              <a:solidFill>
                <a:srgbClr val="333E49"/>
              </a:solidFill>
              <a:highlight>
                <a:schemeClr val="lt1"/>
              </a:highlight>
              <a:latin typeface="Roboto"/>
              <a:ea typeface="Roboto"/>
              <a:cs typeface="Roboto"/>
              <a:sym typeface="Roboto"/>
            </a:endParaRPr>
          </a:p>
        </p:txBody>
      </p:sp>
      <p:sp>
        <p:nvSpPr>
          <p:cNvPr id="265" name="Google Shape;265;p34"/>
          <p:cNvSpPr txBox="1"/>
          <p:nvPr/>
        </p:nvSpPr>
        <p:spPr>
          <a:xfrm>
            <a:off x="6563900" y="4316775"/>
            <a:ext cx="4995300" cy="1731600"/>
          </a:xfrm>
          <a:prstGeom prst="rect">
            <a:avLst/>
          </a:prstGeom>
          <a:noFill/>
          <a:ln>
            <a:noFill/>
          </a:ln>
        </p:spPr>
        <p:txBody>
          <a:bodyPr spcFirstLastPara="1" wrap="square" lIns="91425" tIns="91425" rIns="91425" bIns="91425" anchor="t" anchorCtr="0">
            <a:spAutoFit/>
          </a:bodyPr>
          <a:lstStyle/>
          <a:p>
            <a:pPr marL="457200" lvl="0" indent="-441325" algn="ctr" rtl="0">
              <a:spcBef>
                <a:spcPts val="0"/>
              </a:spcBef>
              <a:spcAft>
                <a:spcPts val="0"/>
              </a:spcAft>
              <a:buClr>
                <a:srgbClr val="333E49"/>
              </a:buClr>
              <a:buSzPts val="3350"/>
              <a:buFont typeface="Roboto"/>
              <a:buChar char="●"/>
            </a:pPr>
            <a:r>
              <a:rPr lang="en-US" sz="3350" dirty="0">
                <a:solidFill>
                  <a:srgbClr val="333E49"/>
                </a:solidFill>
                <a:highlight>
                  <a:srgbClr val="FFFFFF"/>
                </a:highlight>
                <a:latin typeface="Roboto"/>
                <a:ea typeface="Roboto"/>
                <a:cs typeface="Roboto"/>
                <a:sym typeface="Roboto"/>
              </a:rPr>
              <a:t>a mechatronic system doesn’t always about designing a robot</a:t>
            </a:r>
            <a:endParaRPr sz="3350" dirty="0">
              <a:solidFill>
                <a:srgbClr val="333E49"/>
              </a:solidFill>
              <a:highlight>
                <a:schemeClr val="lt1"/>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1100"/>
                                        <p:tgtEl>
                                          <p:spTgt spid="26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3"/>
                                        </p:tgtEl>
                                        <p:attrNameLst>
                                          <p:attrName>style.visibility</p:attrName>
                                        </p:attrNameLst>
                                      </p:cBhvr>
                                      <p:to>
                                        <p:strVal val="visible"/>
                                      </p:to>
                                    </p:set>
                                    <p:anim calcmode="lin" valueType="num">
                                      <p:cBhvr additive="base">
                                        <p:cTn id="12" dur="1000"/>
                                        <p:tgtEl>
                                          <p:spTgt spid="26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anim calcmode="lin" valueType="num">
                                      <p:cBhvr additive="base">
                                        <p:cTn id="17" dur="1000"/>
                                        <p:tgtEl>
                                          <p:spTgt spid="26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5"/>
                                        </p:tgtEl>
                                        <p:attrNameLst>
                                          <p:attrName>style.visibility</p:attrName>
                                        </p:attrNameLst>
                                      </p:cBhvr>
                                      <p:to>
                                        <p:strVal val="visible"/>
                                      </p:to>
                                    </p:set>
                                    <p:anim calcmode="lin" valueType="num">
                                      <p:cBhvr additive="base">
                                        <p:cTn id="22" dur="1000"/>
                                        <p:tgtEl>
                                          <p:spTgt spid="2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a:solidFill>
                  <a:schemeClr val="hlink"/>
                </a:solidFill>
                <a:latin typeface="Rockwell"/>
                <a:ea typeface="Rockwell"/>
                <a:cs typeface="Rockwell"/>
                <a:sym typeface="Rockwell"/>
                <a:hlinkClick r:id="rId3" action="ppaction://hlinksldjump"/>
              </a:rPr>
              <a:t>ROBOTICS AND MECHATRONICS E</a:t>
            </a:r>
            <a:r>
              <a:rPr lang="en-US" sz="3600" b="1" u="sng">
                <a:solidFill>
                  <a:schemeClr val="hlink"/>
                </a:solidFill>
                <a:hlinkClick r:id="rId3" action="ppaction://hlinksldjump"/>
              </a:rPr>
              <a:t>NGINEERING</a:t>
            </a:r>
            <a:endParaRPr sz="3600">
              <a:latin typeface="Rockwell"/>
              <a:ea typeface="Rockwell"/>
              <a:cs typeface="Rockwell"/>
              <a:sym typeface="Rockwell"/>
            </a:endParaRPr>
          </a:p>
        </p:txBody>
      </p:sp>
      <p:sp>
        <p:nvSpPr>
          <p:cNvPr id="297" name="Google Shape;297;p37"/>
          <p:cNvSpPr txBox="1"/>
          <p:nvPr/>
        </p:nvSpPr>
        <p:spPr>
          <a:xfrm>
            <a:off x="792900" y="1065575"/>
            <a:ext cx="4995300" cy="4425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150" b="1" dirty="0">
                <a:highlight>
                  <a:srgbClr val="FFFFFF"/>
                </a:highlight>
                <a:latin typeface="Roboto"/>
                <a:ea typeface="Roboto"/>
                <a:cs typeface="Roboto"/>
                <a:sym typeface="Roboto"/>
              </a:rPr>
              <a:t>Robotics engineering</a:t>
            </a:r>
            <a:r>
              <a:rPr lang="en-US" sz="3850" b="1" dirty="0">
                <a:highlight>
                  <a:srgbClr val="FFFFFF"/>
                </a:highlight>
                <a:latin typeface="Roboto"/>
                <a:ea typeface="Roboto"/>
                <a:cs typeface="Roboto"/>
                <a:sym typeface="Roboto"/>
              </a:rPr>
              <a:t> </a:t>
            </a:r>
            <a:endParaRPr sz="3850" b="1" dirty="0">
              <a:solidFill>
                <a:srgbClr val="333E49"/>
              </a:solidFill>
              <a:highlight>
                <a:srgbClr val="FFFFFF"/>
              </a:highlight>
              <a:latin typeface="Roboto"/>
              <a:ea typeface="Roboto"/>
              <a:cs typeface="Roboto"/>
              <a:sym typeface="Roboto"/>
            </a:endParaRPr>
          </a:p>
          <a:p>
            <a:pPr marL="457200" lvl="0" indent="-473075" algn="ctr" rtl="0">
              <a:spcBef>
                <a:spcPts val="0"/>
              </a:spcBef>
              <a:spcAft>
                <a:spcPts val="0"/>
              </a:spcAft>
              <a:buClr>
                <a:srgbClr val="333E49"/>
              </a:buClr>
              <a:buSzPts val="3850"/>
              <a:buFont typeface="Roboto"/>
              <a:buChar char="●"/>
            </a:pPr>
            <a:r>
              <a:rPr lang="en-US" sz="3850" dirty="0">
                <a:solidFill>
                  <a:srgbClr val="333E49"/>
                </a:solidFill>
                <a:highlight>
                  <a:srgbClr val="FFFFFF"/>
                </a:highlight>
                <a:latin typeface="Roboto"/>
                <a:ea typeface="Roboto"/>
                <a:cs typeface="Roboto"/>
                <a:sym typeface="Roboto"/>
              </a:rPr>
              <a:t>a subfield of mechatronics, however, are an elevated class of mechatronics</a:t>
            </a:r>
            <a:endParaRPr sz="5300" dirty="0">
              <a:latin typeface="Roboto"/>
              <a:ea typeface="Roboto"/>
              <a:cs typeface="Roboto"/>
              <a:sym typeface="Roboto"/>
            </a:endParaRPr>
          </a:p>
        </p:txBody>
      </p:sp>
      <p:sp>
        <p:nvSpPr>
          <p:cNvPr id="298" name="Google Shape;298;p37"/>
          <p:cNvSpPr txBox="1"/>
          <p:nvPr/>
        </p:nvSpPr>
        <p:spPr>
          <a:xfrm>
            <a:off x="6788325" y="1065575"/>
            <a:ext cx="4995300" cy="447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450" b="1" dirty="0">
                <a:solidFill>
                  <a:srgbClr val="333E49"/>
                </a:solidFill>
                <a:highlight>
                  <a:srgbClr val="FFFFFF"/>
                </a:highlight>
                <a:latin typeface="Roboto"/>
                <a:ea typeface="Roboto"/>
                <a:cs typeface="Roboto"/>
                <a:sym typeface="Roboto"/>
              </a:rPr>
              <a:t>Mechatronics engineering</a:t>
            </a:r>
            <a:r>
              <a:rPr lang="en-US" sz="2850" dirty="0">
                <a:solidFill>
                  <a:srgbClr val="333E49"/>
                </a:solidFill>
                <a:highlight>
                  <a:srgbClr val="FFFFFF"/>
                </a:highlight>
                <a:latin typeface="Roboto"/>
                <a:ea typeface="Roboto"/>
                <a:cs typeface="Roboto"/>
                <a:sym typeface="Roboto"/>
              </a:rPr>
              <a:t> </a:t>
            </a:r>
            <a:endParaRPr sz="2850" dirty="0">
              <a:solidFill>
                <a:srgbClr val="333E49"/>
              </a:solidFill>
              <a:highlight>
                <a:srgbClr val="FFFFFF"/>
              </a:highlight>
              <a:latin typeface="Roboto"/>
              <a:ea typeface="Roboto"/>
              <a:cs typeface="Roboto"/>
              <a:sym typeface="Roboto"/>
            </a:endParaRPr>
          </a:p>
          <a:p>
            <a:pPr marL="457200" lvl="0" indent="-469900" algn="ctr" rtl="0">
              <a:spcBef>
                <a:spcPts val="0"/>
              </a:spcBef>
              <a:spcAft>
                <a:spcPts val="0"/>
              </a:spcAft>
              <a:buClr>
                <a:srgbClr val="2B2B2B"/>
              </a:buClr>
              <a:buSzPts val="3800"/>
              <a:buFont typeface="Roboto"/>
              <a:buChar char="●"/>
            </a:pPr>
            <a:r>
              <a:rPr lang="en-US" sz="3800" dirty="0">
                <a:solidFill>
                  <a:srgbClr val="2B2B2B"/>
                </a:solidFill>
                <a:highlight>
                  <a:srgbClr val="FFFFFF"/>
                </a:highlight>
                <a:latin typeface="Roboto"/>
                <a:ea typeface="Roboto"/>
                <a:cs typeface="Roboto"/>
                <a:sym typeface="Roboto"/>
              </a:rPr>
              <a:t>all robotics are mechatronics but not all mechatronics are robotics</a:t>
            </a:r>
            <a:endParaRPr sz="3800"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1100"/>
                                        <p:tgtEl>
                                          <p:spTgt spid="29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 calcmode="lin" valueType="num">
                                      <p:cBhvr additive="base">
                                        <p:cTn id="12" dur="1000"/>
                                        <p:tgtEl>
                                          <p:spTgt spid="2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7923300" y="2234350"/>
            <a:ext cx="4268700" cy="2144700"/>
          </a:xfrm>
          <a:prstGeom prst="rect">
            <a:avLst/>
          </a:prstGeom>
          <a:noFill/>
          <a:ln>
            <a:noFill/>
          </a:ln>
        </p:spPr>
        <p:txBody>
          <a:bodyPr spcFirstLastPara="1" wrap="square" lIns="91425" tIns="45700" rIns="91425" bIns="45700" anchor="b" anchorCtr="0">
            <a:noAutofit/>
          </a:bodyPr>
          <a:lstStyle/>
          <a:p>
            <a:pPr marL="457200" lvl="0" indent="0" algn="l" rtl="0">
              <a:lnSpc>
                <a:spcPct val="80000"/>
              </a:lnSpc>
              <a:spcBef>
                <a:spcPts val="1200"/>
              </a:spcBef>
              <a:spcAft>
                <a:spcPts val="0"/>
              </a:spcAft>
              <a:buNone/>
            </a:pPr>
            <a:r>
              <a:rPr lang="en-US" sz="3190" u="sng">
                <a:solidFill>
                  <a:schemeClr val="hlink"/>
                </a:solidFill>
                <a:latin typeface="Maven Pro"/>
                <a:ea typeface="Maven Pro"/>
                <a:cs typeface="Maven Pro"/>
                <a:sym typeface="Maven Pro"/>
                <a:hlinkClick r:id="rId3" action="ppaction://hlinksldjump"/>
              </a:rPr>
              <a:t>We will both doing robotics and mechatronics design.</a:t>
            </a:r>
            <a:endParaRPr sz="2800"/>
          </a:p>
        </p:txBody>
      </p:sp>
      <p:pic>
        <p:nvPicPr>
          <p:cNvPr id="304" name="Google Shape;304;p38"/>
          <p:cNvPicPr preferRelativeResize="0">
            <a:picLocks noGrp="1"/>
          </p:cNvPicPr>
          <p:nvPr>
            <p:ph type="pic" idx="2"/>
          </p:nvPr>
        </p:nvPicPr>
        <p:blipFill rotWithShape="1">
          <a:blip r:embed="rId4">
            <a:alphaModFix/>
          </a:blip>
          <a:srcRect l="19804" r="19804"/>
          <a:stretch/>
        </p:blipFill>
        <p:spPr>
          <a:xfrm>
            <a:off x="2710886" y="1004887"/>
            <a:ext cx="3385115" cy="2144714"/>
          </a:xfrm>
          <a:prstGeom prst="rect">
            <a:avLst/>
          </a:prstGeom>
          <a:solidFill>
            <a:srgbClr val="E1DFDF"/>
          </a:solidFill>
          <a:ln>
            <a:noFill/>
          </a:ln>
        </p:spPr>
      </p:pic>
      <p:pic>
        <p:nvPicPr>
          <p:cNvPr id="305" name="Google Shape;305;p38"/>
          <p:cNvPicPr preferRelativeResize="0"/>
          <p:nvPr/>
        </p:nvPicPr>
        <p:blipFill rotWithShape="1">
          <a:blip r:embed="rId5">
            <a:alphaModFix/>
          </a:blip>
          <a:srcRect/>
          <a:stretch/>
        </p:blipFill>
        <p:spPr>
          <a:xfrm>
            <a:off x="2710885" y="3149601"/>
            <a:ext cx="3385115" cy="2381250"/>
          </a:xfrm>
          <a:prstGeom prst="rect">
            <a:avLst/>
          </a:prstGeom>
          <a:noFill/>
          <a:ln>
            <a:noFill/>
          </a:ln>
        </p:spPr>
      </p:pic>
      <p:pic>
        <p:nvPicPr>
          <p:cNvPr id="306" name="Google Shape;306;p38"/>
          <p:cNvPicPr preferRelativeResize="0"/>
          <p:nvPr/>
        </p:nvPicPr>
        <p:blipFill rotWithShape="1">
          <a:blip r:embed="rId6">
            <a:alphaModFix/>
          </a:blip>
          <a:srcRect l="18062" r="18062"/>
          <a:stretch/>
        </p:blipFill>
        <p:spPr>
          <a:xfrm>
            <a:off x="288184" y="123445"/>
            <a:ext cx="2134519"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7" name="Google Shape;307;p38"/>
          <p:cNvPicPr preferRelativeResize="0"/>
          <p:nvPr/>
        </p:nvPicPr>
        <p:blipFill rotWithShape="1">
          <a:blip r:embed="rId7">
            <a:alphaModFix/>
          </a:blip>
          <a:srcRect/>
          <a:stretch/>
        </p:blipFill>
        <p:spPr>
          <a:xfrm>
            <a:off x="6306186" y="4893400"/>
            <a:ext cx="1999156"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8" name="Google Shape;308;p38"/>
          <p:cNvPicPr preferRelativeResize="0"/>
          <p:nvPr/>
        </p:nvPicPr>
        <p:blipFill rotWithShape="1">
          <a:blip r:embed="rId8">
            <a:alphaModFix/>
          </a:blip>
          <a:srcRect/>
          <a:stretch/>
        </p:blipFill>
        <p:spPr>
          <a:xfrm>
            <a:off x="276323" y="4893400"/>
            <a:ext cx="2134519" cy="185639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9" name="Google Shape;309;p38"/>
          <p:cNvPicPr preferRelativeResize="0"/>
          <p:nvPr/>
        </p:nvPicPr>
        <p:blipFill rotWithShape="1">
          <a:blip r:embed="rId9">
            <a:alphaModFix/>
          </a:blip>
          <a:srcRect/>
          <a:stretch/>
        </p:blipFill>
        <p:spPr>
          <a:xfrm>
            <a:off x="6449060" y="289761"/>
            <a:ext cx="1747520" cy="143025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0" name="Google Shape;310;p38"/>
          <p:cNvPicPr preferRelativeResize="0"/>
          <p:nvPr/>
        </p:nvPicPr>
        <p:blipFill rotWithShape="1">
          <a:blip r:embed="rId10">
            <a:alphaModFix/>
          </a:blip>
          <a:srcRect/>
          <a:stretch/>
        </p:blipFill>
        <p:spPr>
          <a:xfrm>
            <a:off x="6349366" y="2547558"/>
            <a:ext cx="1800537"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1" name="Google Shape;311;p38"/>
          <p:cNvPicPr preferRelativeResize="0"/>
          <p:nvPr/>
        </p:nvPicPr>
        <p:blipFill rotWithShape="1">
          <a:blip r:embed="rId11">
            <a:alphaModFix/>
          </a:blip>
          <a:srcRect/>
          <a:stretch/>
        </p:blipFill>
        <p:spPr>
          <a:xfrm>
            <a:off x="300043" y="2423160"/>
            <a:ext cx="2110799"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2" name="Google Shape;312;p38"/>
          <p:cNvPicPr preferRelativeResize="0"/>
          <p:nvPr/>
        </p:nvPicPr>
        <p:blipFill rotWithShape="1">
          <a:blip r:embed="rId12">
            <a:alphaModFix/>
          </a:blip>
          <a:srcRect/>
          <a:stretch/>
        </p:blipFill>
        <p:spPr>
          <a:xfrm>
            <a:off x="3137948" y="5606796"/>
            <a:ext cx="2441132" cy="114299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3" name="Google Shape;313;p38"/>
          <p:cNvPicPr preferRelativeResize="0"/>
          <p:nvPr/>
        </p:nvPicPr>
        <p:blipFill rotWithShape="1">
          <a:blip r:embed="rId13">
            <a:alphaModFix/>
          </a:blip>
          <a:srcRect/>
          <a:stretch/>
        </p:blipFill>
        <p:spPr>
          <a:xfrm>
            <a:off x="3047082" y="123445"/>
            <a:ext cx="2712720" cy="70459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of Robotics”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7429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745534A1-ECC0-BECB-AE5E-63A68B11E3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88516"/>
            <a:ext cx="5400000" cy="3357614"/>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t>Industrial Robotics</a:t>
            </a:r>
          </a:p>
          <a:p>
            <a:r>
              <a:rPr lang="en-US" sz="2400" b="1" dirty="0">
                <a:solidFill>
                  <a:schemeClr val="bg2"/>
                </a:solidFill>
              </a:rPr>
              <a:t>Robotic Process Automation (RPA)</a:t>
            </a:r>
          </a:p>
          <a:p>
            <a:r>
              <a:rPr lang="en-US" sz="2400" b="1" dirty="0">
                <a:solidFill>
                  <a:schemeClr val="bg2"/>
                </a:solidFill>
              </a:rPr>
              <a:t>Mobile Robotics</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A5CB1E55-F4B0-DFAF-CA6D-B4DB102B2208}"/>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manufacturing and industrial processes for tasks like assembling, welding, and material handling, enhancing productivity and precision</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758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61C10788-5048-FED9-E471-9EAB59A724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580739"/>
            <a:ext cx="5400000" cy="3288249"/>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t>Robotic Process Automation (RPA)</a:t>
            </a:r>
          </a:p>
          <a:p>
            <a:r>
              <a:rPr lang="en-US" sz="2400" b="1" dirty="0">
                <a:solidFill>
                  <a:schemeClr val="bg2"/>
                </a:solidFill>
              </a:rPr>
              <a:t>Mobile Robotics</a:t>
            </a:r>
            <a:endParaRPr lang="en-US" sz="2400" b="1" dirty="0"/>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B76FF260-1517-6ADB-4213-0DAC6B80B6BC}"/>
              </a:ext>
            </a:extLst>
          </p:cNvPr>
          <p:cNvSpPr txBox="1"/>
          <p:nvPr/>
        </p:nvSpPr>
        <p:spPr>
          <a:xfrm>
            <a:off x="6096000"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automates repetitive tasks in business processes using software robots or bots, commonly used in finance and customer service</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4527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t>Mobile Robotics</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B76FF260-1517-6ADB-4213-0DAC6B80B6BC}"/>
              </a:ext>
            </a:extLst>
          </p:cNvPr>
          <p:cNvSpPr txBox="1"/>
          <p:nvPr/>
        </p:nvSpPr>
        <p:spPr>
          <a:xfrm>
            <a:off x="6096000"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US" sz="2000" b="0" i="0" dirty="0">
                <a:solidFill>
                  <a:srgbClr val="374151"/>
                </a:solidFill>
                <a:effectLst/>
                <a:latin typeface="Söhne"/>
              </a:rPr>
              <a:t>can navigate diverse environments, such as land, air, water, and even outer space, they're used for tasks like exploration, transportation, surveillance, and more</a:t>
            </a:r>
            <a:endParaRPr lang="en-PH" sz="2000" dirty="0">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85DF57BD-1FD1-A95A-EFF8-2E8C495D85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671761"/>
            <a:ext cx="5400000" cy="2928939"/>
          </a:xfrm>
        </p:spPr>
      </p:pic>
    </p:spTree>
    <p:extLst>
      <p:ext uri="{BB962C8B-B14F-4D97-AF65-F5344CB8AC3E}">
        <p14:creationId xmlns:p14="http://schemas.microsoft.com/office/powerpoint/2010/main" val="3956106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032C940E-8228-4AA8-2F21-D827488CF0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336801"/>
            <a:ext cx="5400000" cy="3532188"/>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Mobile Robotics</a:t>
            </a:r>
          </a:p>
          <a:p>
            <a:r>
              <a:rPr lang="en-US" sz="2400" b="1" dirty="0"/>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C2DDD558-F7D0-E3E6-4BF1-E4B7D425746C}"/>
              </a:ext>
            </a:extLst>
          </p:cNvPr>
          <p:cNvSpPr txBox="1"/>
          <p:nvPr/>
        </p:nvSpPr>
        <p:spPr>
          <a:xfrm>
            <a:off x="5952212" y="1257300"/>
            <a:ext cx="5400000" cy="70788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educational settings to facilitate learning and skill development</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139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936A439C-7E46-D16D-B254-1D011353F6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88516"/>
            <a:ext cx="5400000" cy="298047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AD4D5404-A38D-C014-4767-C99792D995A5}"/>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utilizes robots in service-oriented industries like healthcare and hospitality for tasks such as cleaning and patient care, incorporating sensors and AI for effective human interaction</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698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0AB3F861-297B-E42B-93A9-FAB2F02D8B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580739"/>
            <a:ext cx="5400000" cy="3496837"/>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115296EC-6580-A0B9-F66C-58C5BD403BE5}"/>
              </a:ext>
            </a:extLst>
          </p:cNvPr>
          <p:cNvSpPr txBox="1"/>
          <p:nvPr/>
        </p:nvSpPr>
        <p:spPr>
          <a:xfrm>
            <a:off x="5952212"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PH" sz="1800" dirty="0">
                <a:solidFill>
                  <a:srgbClr val="374151"/>
                </a:solidFill>
                <a:effectLst/>
                <a:latin typeface="Söhne"/>
              </a:rPr>
              <a:t> </a:t>
            </a:r>
            <a:r>
              <a:rPr lang="en-PH" sz="2000" dirty="0">
                <a:solidFill>
                  <a:srgbClr val="374151"/>
                </a:solidFill>
                <a:effectLst/>
                <a:latin typeface="Arial" panose="020B0604020202020204" pitchFamily="34" charset="0"/>
                <a:cs typeface="Arial" panose="020B0604020202020204" pitchFamily="34" charset="0"/>
              </a:rPr>
              <a:t>focuses on robots that interact with humans in social and emotional ways, used in applications such as therapy and companionship for people with disabilities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76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1974967" y="2868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First Use of the Word ’Robot'</a:t>
            </a:r>
            <a:endParaRPr/>
          </a:p>
        </p:txBody>
      </p:sp>
      <p:sp>
        <p:nvSpPr>
          <p:cNvPr id="145" name="Google Shape;145;p18"/>
          <p:cNvSpPr txBox="1">
            <a:spLocks noGrp="1"/>
          </p:cNvSpPr>
          <p:nvPr>
            <p:ph type="body" idx="1"/>
          </p:nvPr>
        </p:nvSpPr>
        <p:spPr>
          <a:xfrm>
            <a:off x="6096000" y="1778000"/>
            <a:ext cx="5119500" cy="1528200"/>
          </a:xfrm>
          <a:prstGeom prst="rect">
            <a:avLst/>
          </a:prstGeom>
          <a:noFill/>
          <a:ln>
            <a:noFill/>
          </a:ln>
        </p:spPr>
        <p:txBody>
          <a:bodyPr spcFirstLastPara="1" wrap="square" lIns="91425" tIns="45700" rIns="91425" bIns="45700" anchor="t" anchorCtr="0">
            <a:noAutofit/>
          </a:bodyPr>
          <a:lstStyle/>
          <a:p>
            <a:pPr marL="609600" lvl="0" indent="-555776" algn="just" rtl="0">
              <a:lnSpc>
                <a:spcPct val="70000"/>
              </a:lnSpc>
              <a:spcBef>
                <a:spcPts val="1200"/>
              </a:spcBef>
              <a:spcAft>
                <a:spcPts val="0"/>
              </a:spcAft>
              <a:buSzPts val="3952"/>
              <a:buFont typeface="Maven Pro SemiBold"/>
              <a:buChar char="▪"/>
            </a:pPr>
            <a:r>
              <a:rPr lang="en-US" sz="3952" dirty="0">
                <a:latin typeface="Maven Pro SemiBold"/>
                <a:ea typeface="Maven Pro SemiBold"/>
                <a:cs typeface="Maven Pro SemiBold"/>
                <a:sym typeface="Maven Pro SemiBold"/>
              </a:rPr>
              <a:t>Acclaimed Czech playwright Karel Capek (1890-1938) made the first use of the word ‘robot.’</a:t>
            </a:r>
            <a:endParaRPr sz="3952" dirty="0">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SzPts val="275"/>
              <a:buNone/>
            </a:pPr>
            <a:endParaRPr sz="3952" dirty="0">
              <a:latin typeface="Maven Pro SemiBold"/>
              <a:ea typeface="Maven Pro SemiBold"/>
              <a:cs typeface="Maven Pro SemiBold"/>
              <a:sym typeface="Maven Pro SemiBold"/>
            </a:endParaRPr>
          </a:p>
          <a:p>
            <a:pPr marL="609600" lvl="0" indent="-555776" algn="just" rtl="0">
              <a:lnSpc>
                <a:spcPct val="70000"/>
              </a:lnSpc>
              <a:spcBef>
                <a:spcPts val="0"/>
              </a:spcBef>
              <a:spcAft>
                <a:spcPts val="0"/>
              </a:spcAft>
              <a:buSzPts val="3952"/>
              <a:buFont typeface="Maven Pro SemiBold"/>
              <a:buChar char="▪"/>
            </a:pPr>
            <a:r>
              <a:rPr lang="en-US" sz="3952" dirty="0">
                <a:latin typeface="Maven Pro SemiBold"/>
                <a:ea typeface="Maven Pro SemiBold"/>
                <a:cs typeface="Maven Pro SemiBold"/>
                <a:sym typeface="Maven Pro SemiBold"/>
              </a:rPr>
              <a:t>Czech word for forced labor or serf.</a:t>
            </a:r>
            <a:endParaRPr sz="3952"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7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7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625" dirty="0"/>
          </a:p>
        </p:txBody>
      </p:sp>
      <p:pic>
        <p:nvPicPr>
          <p:cNvPr id="146" name="Google Shape;146;p18"/>
          <p:cNvPicPr preferRelativeResize="0"/>
          <p:nvPr/>
        </p:nvPicPr>
        <p:blipFill rotWithShape="1">
          <a:blip r:embed="rId3">
            <a:alphaModFix/>
          </a:blip>
          <a:srcRect/>
          <a:stretch/>
        </p:blipFill>
        <p:spPr>
          <a:xfrm>
            <a:off x="1833367" y="1778000"/>
            <a:ext cx="4262633" cy="45928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14139365-59F1-17F5-7F31-8C43440EFE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93"/>
          <a:stretch/>
        </p:blipFill>
        <p:spPr>
          <a:xfrm>
            <a:off x="6096001" y="2888516"/>
            <a:ext cx="5256212" cy="298047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56B0313D-E554-55CC-5D72-E15DEDC2D732}"/>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uses robots for military applications such as surveillance, reconnaissance, and bomb disposal, designed to operate in challenging environments and support military operations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4177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4C5D2667-C694-A3E5-C443-9BC864E119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58246"/>
            <a:ext cx="5400000" cy="301074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t>Agricultural Robotics</a:t>
            </a:r>
          </a:p>
        </p:txBody>
      </p:sp>
      <p:sp>
        <p:nvSpPr>
          <p:cNvPr id="7" name="TextBox 6">
            <a:extLst>
              <a:ext uri="{FF2B5EF4-FFF2-40B4-BE49-F238E27FC236}">
                <a16:creationId xmlns:a16="http://schemas.microsoft.com/office/drawing/2014/main" id="{AF51B073-9107-0335-E6C3-61C4FE6EC1AA}"/>
              </a:ext>
            </a:extLst>
          </p:cNvPr>
          <p:cNvSpPr txBox="1"/>
          <p:nvPr/>
        </p:nvSpPr>
        <p:spPr>
          <a:xfrm>
            <a:off x="5952212" y="122703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farming and agriculture for tasks like planting, harvesting, and pest control, leveraging sensors and AI capabilities to optimize crop yield and reduce labor and chemical inputs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6219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“Mechatronics and Robotics”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2002592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B9EF4B-A3BA-E6A1-58BC-470AE6D2B5CD}"/>
              </a:ext>
            </a:extLst>
          </p:cNvPr>
          <p:cNvSpPr>
            <a:spLocks noGrp="1"/>
          </p:cNvSpPr>
          <p:nvPr>
            <p:ph type="ctrTitle"/>
          </p:nvPr>
        </p:nvSpPr>
        <p:spPr>
          <a:xfrm>
            <a:off x="1524000" y="1122363"/>
            <a:ext cx="9144000" cy="2128837"/>
          </a:xfrm>
        </p:spPr>
        <p:txBody>
          <a:bodyPr>
            <a:normAutofit/>
          </a:bodyPr>
          <a:lstStyle/>
          <a:p>
            <a:r>
              <a:rPr lang="en-US" b="0" i="0" dirty="0">
                <a:solidFill>
                  <a:srgbClr val="374151"/>
                </a:solidFill>
                <a:effectLst/>
                <a:latin typeface="Söhne"/>
              </a:rPr>
              <a:t>"Jack of all trades, master of none." - Anonymous</a:t>
            </a:r>
            <a:endParaRPr lang="en-PH" dirty="0"/>
          </a:p>
        </p:txBody>
      </p:sp>
    </p:spTree>
    <p:extLst>
      <p:ext uri="{BB962C8B-B14F-4D97-AF65-F5344CB8AC3E}">
        <p14:creationId xmlns:p14="http://schemas.microsoft.com/office/powerpoint/2010/main" val="1822385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B9EF4B-A3BA-E6A1-58BC-470AE6D2B5CD}"/>
              </a:ext>
            </a:extLst>
          </p:cNvPr>
          <p:cNvSpPr>
            <a:spLocks noGrp="1"/>
          </p:cNvSpPr>
          <p:nvPr>
            <p:ph type="ctrTitle"/>
          </p:nvPr>
        </p:nvSpPr>
        <p:spPr>
          <a:xfrm>
            <a:off x="1524000" y="1122363"/>
            <a:ext cx="9144000" cy="4245504"/>
          </a:xfrm>
        </p:spPr>
        <p:txBody>
          <a:bodyPr>
            <a:normAutofit/>
          </a:bodyPr>
          <a:lstStyle/>
          <a:p>
            <a:r>
              <a:rPr lang="en-US" b="0" i="0" dirty="0">
                <a:solidFill>
                  <a:srgbClr val="374151"/>
                </a:solidFill>
                <a:effectLst/>
                <a:latin typeface="Söhne"/>
              </a:rPr>
              <a:t>"Jack of all trades, master of none, but oftentimes better than master of one." - Anonymous</a:t>
            </a:r>
            <a:endParaRPr lang="en-PH" dirty="0"/>
          </a:p>
        </p:txBody>
      </p:sp>
    </p:spTree>
    <p:extLst>
      <p:ext uri="{BB962C8B-B14F-4D97-AF65-F5344CB8AC3E}">
        <p14:creationId xmlns:p14="http://schemas.microsoft.com/office/powerpoint/2010/main" val="2574002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F7F-C024-96EF-9CE2-97F893489780}"/>
              </a:ext>
            </a:extLst>
          </p:cNvPr>
          <p:cNvSpPr>
            <a:spLocks noGrp="1"/>
          </p:cNvSpPr>
          <p:nvPr>
            <p:ph type="title"/>
          </p:nvPr>
        </p:nvSpPr>
        <p:spPr/>
        <p:txBody>
          <a:bodyPr>
            <a:normAutofit/>
          </a:bodyPr>
          <a:lstStyle/>
          <a:p>
            <a:r>
              <a:rPr lang="en-US" sz="4000" b="1" dirty="0"/>
              <a:t>Integration is the Key</a:t>
            </a:r>
            <a:endParaRPr lang="en-PH" sz="4000" b="1" dirty="0"/>
          </a:p>
        </p:txBody>
      </p:sp>
      <p:pic>
        <p:nvPicPr>
          <p:cNvPr id="6" name="Content Placeholder 5">
            <a:extLst>
              <a:ext uri="{FF2B5EF4-FFF2-40B4-BE49-F238E27FC236}">
                <a16:creationId xmlns:a16="http://schemas.microsoft.com/office/drawing/2014/main" id="{81558875-7AAE-ADB5-EC8C-8D82F406A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5733" y="1690688"/>
            <a:ext cx="5960533" cy="4802187"/>
          </a:xfrm>
        </p:spPr>
      </p:pic>
    </p:spTree>
    <p:extLst>
      <p:ext uri="{BB962C8B-B14F-4D97-AF65-F5344CB8AC3E}">
        <p14:creationId xmlns:p14="http://schemas.microsoft.com/office/powerpoint/2010/main" val="4043933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p:txBody>
          <a:bodyPr/>
          <a:lstStyle/>
          <a:p>
            <a:r>
              <a:rPr lang="en-US" dirty="0"/>
              <a:t>Integration: Mechanical</a:t>
            </a:r>
            <a:endParaRPr lang="en-PH"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831585"/>
            <a:ext cx="2880000" cy="3544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4279092" y="3606229"/>
            <a:ext cx="325690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1598047" y="2325293"/>
            <a:ext cx="1360303" cy="369332"/>
          </a:xfrm>
          <a:prstGeom prst="rect">
            <a:avLst/>
          </a:prstGeom>
          <a:noFill/>
        </p:spPr>
        <p:txBody>
          <a:bodyPr wrap="square" rtlCol="0">
            <a:spAutoFit/>
          </a:bodyPr>
          <a:lstStyle/>
          <a:p>
            <a:r>
              <a:rPr lang="en-PH" b="1" dirty="0"/>
              <a:t>Compressor</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96892" y="2831585"/>
            <a:ext cx="3256908" cy="3544584"/>
          </a:xfrm>
          <a:prstGeom prst="rect">
            <a:avLst/>
          </a:prstGeom>
          <a:ln w="228600" cap="sq" cmpd="thickThin">
            <a:solidFill>
              <a:srgbClr val="000000"/>
            </a:solidFill>
            <a:prstDash val="solid"/>
            <a:miter lim="800000"/>
          </a:ln>
          <a:effectLst>
            <a:innerShdw blurRad="76200">
              <a:srgbClr val="000000"/>
            </a:innerShdw>
          </a:effectLst>
        </p:spPr>
      </p:pic>
      <p:sp>
        <p:nvSpPr>
          <p:cNvPr id="23" name="TextBox 22">
            <a:extLst>
              <a:ext uri="{FF2B5EF4-FFF2-40B4-BE49-F238E27FC236}">
                <a16:creationId xmlns:a16="http://schemas.microsoft.com/office/drawing/2014/main" id="{4D4637F9-B8F5-81CC-74F8-3F97D6C8DC10}"/>
              </a:ext>
            </a:extLst>
          </p:cNvPr>
          <p:cNvSpPr txBox="1"/>
          <p:nvPr/>
        </p:nvSpPr>
        <p:spPr>
          <a:xfrm>
            <a:off x="8665270" y="1678962"/>
            <a:ext cx="2120152" cy="646331"/>
          </a:xfrm>
          <a:prstGeom prst="rect">
            <a:avLst/>
          </a:prstGeom>
          <a:noFill/>
        </p:spPr>
        <p:txBody>
          <a:bodyPr wrap="square" rtlCol="0">
            <a:spAutoFit/>
          </a:bodyPr>
          <a:lstStyle/>
          <a:p>
            <a:pPr algn="ctr"/>
            <a:r>
              <a:rPr lang="en-PH" b="1" dirty="0"/>
              <a:t>Actuator - Pneumatic Cylinders</a:t>
            </a:r>
          </a:p>
        </p:txBody>
      </p:sp>
    </p:spTree>
    <p:extLst>
      <p:ext uri="{BB962C8B-B14F-4D97-AF65-F5344CB8AC3E}">
        <p14:creationId xmlns:p14="http://schemas.microsoft.com/office/powerpoint/2010/main" val="1328474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365126"/>
            <a:ext cx="10515600" cy="742066"/>
          </a:xfrm>
        </p:spPr>
        <p:txBody>
          <a:bodyPr>
            <a:normAutofit/>
          </a:bodyPr>
          <a:lstStyle/>
          <a:p>
            <a:r>
              <a:rPr lang="en-US" sz="3200" dirty="0"/>
              <a:t>Integration: Electrical + Mechanical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36" y="2330971"/>
            <a:ext cx="2880000" cy="3920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3880207" y="3606229"/>
            <a:ext cx="100001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15993" y="2274184"/>
            <a:ext cx="2520000" cy="4034025"/>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314" y="2260508"/>
            <a:ext cx="2520000" cy="2032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Arrow: Right 4">
            <a:extLst>
              <a:ext uri="{FF2B5EF4-FFF2-40B4-BE49-F238E27FC236}">
                <a16:creationId xmlns:a16="http://schemas.microsoft.com/office/drawing/2014/main" id="{D015002F-4C33-1912-CA32-9FA7BC982721}"/>
              </a:ext>
            </a:extLst>
          </p:cNvPr>
          <p:cNvSpPr/>
          <p:nvPr/>
        </p:nvSpPr>
        <p:spPr>
          <a:xfrm>
            <a:off x="7670403" y="3606229"/>
            <a:ext cx="100001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562CD773-CEE9-9513-8A60-1F5E0F72BB2B}"/>
              </a:ext>
            </a:extLst>
          </p:cNvPr>
          <p:cNvSpPr txBox="1"/>
          <p:nvPr/>
        </p:nvSpPr>
        <p:spPr>
          <a:xfrm>
            <a:off x="5968025" y="1797769"/>
            <a:ext cx="698142" cy="369332"/>
          </a:xfrm>
          <a:prstGeom prst="rect">
            <a:avLst/>
          </a:prstGeom>
          <a:noFill/>
        </p:spPr>
        <p:txBody>
          <a:bodyPr wrap="square" rtlCol="0">
            <a:spAutoFit/>
          </a:bodyPr>
          <a:lstStyle/>
          <a:p>
            <a:r>
              <a:rPr lang="en-PH" b="1" dirty="0"/>
              <a:t>Relay</a:t>
            </a:r>
          </a:p>
        </p:txBody>
      </p:sp>
      <p:sp>
        <p:nvSpPr>
          <p:cNvPr id="7" name="TextBox 6">
            <a:extLst>
              <a:ext uri="{FF2B5EF4-FFF2-40B4-BE49-F238E27FC236}">
                <a16:creationId xmlns:a16="http://schemas.microsoft.com/office/drawing/2014/main" id="{F6243C98-3807-89BB-82FB-D5A399E1426C}"/>
              </a:ext>
            </a:extLst>
          </p:cNvPr>
          <p:cNvSpPr txBox="1"/>
          <p:nvPr/>
        </p:nvSpPr>
        <p:spPr>
          <a:xfrm>
            <a:off x="9115917" y="1367522"/>
            <a:ext cx="2120152" cy="646331"/>
          </a:xfrm>
          <a:prstGeom prst="rect">
            <a:avLst/>
          </a:prstGeom>
          <a:noFill/>
        </p:spPr>
        <p:txBody>
          <a:bodyPr wrap="square" rtlCol="0">
            <a:spAutoFit/>
          </a:bodyPr>
          <a:lstStyle/>
          <a:p>
            <a:pPr algn="ctr"/>
            <a:r>
              <a:rPr lang="en-PH" b="1" dirty="0"/>
              <a:t>Actuator - Pneumatic Cylinders</a:t>
            </a:r>
          </a:p>
        </p:txBody>
      </p:sp>
      <p:sp>
        <p:nvSpPr>
          <p:cNvPr id="8" name="TextBox 7">
            <a:extLst>
              <a:ext uri="{FF2B5EF4-FFF2-40B4-BE49-F238E27FC236}">
                <a16:creationId xmlns:a16="http://schemas.microsoft.com/office/drawing/2014/main" id="{6F46669C-4C0F-099E-16E0-D7FB24B1DA4C}"/>
              </a:ext>
            </a:extLst>
          </p:cNvPr>
          <p:cNvSpPr txBox="1"/>
          <p:nvPr/>
        </p:nvSpPr>
        <p:spPr>
          <a:xfrm>
            <a:off x="1583184" y="1829187"/>
            <a:ext cx="1360303" cy="369332"/>
          </a:xfrm>
          <a:prstGeom prst="rect">
            <a:avLst/>
          </a:prstGeom>
          <a:noFill/>
        </p:spPr>
        <p:txBody>
          <a:bodyPr wrap="square" rtlCol="0">
            <a:spAutoFit/>
          </a:bodyPr>
          <a:lstStyle/>
          <a:p>
            <a:r>
              <a:rPr lang="en-PH" b="1" dirty="0"/>
              <a:t>Compressor</a:t>
            </a:r>
          </a:p>
        </p:txBody>
      </p:sp>
      <p:pic>
        <p:nvPicPr>
          <p:cNvPr id="11" name="Picture 10">
            <a:extLst>
              <a:ext uri="{FF2B5EF4-FFF2-40B4-BE49-F238E27FC236}">
                <a16:creationId xmlns:a16="http://schemas.microsoft.com/office/drawing/2014/main" id="{06145878-AD33-BF88-22DE-7CAE6A4F0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0966" y="4349750"/>
            <a:ext cx="2520000" cy="1958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8660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128915"/>
            <a:ext cx="10515600" cy="956231"/>
          </a:xfrm>
        </p:spPr>
        <p:txBody>
          <a:bodyPr>
            <a:normAutofit/>
          </a:bodyPr>
          <a:lstStyle/>
          <a:p>
            <a:r>
              <a:rPr lang="en-US" sz="3200" dirty="0"/>
              <a:t>Integration: Electronics +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489964"/>
            <a:ext cx="2007742" cy="1442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3195615" y="2055218"/>
            <a:ext cx="1000018" cy="360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1161919" y="1085146"/>
            <a:ext cx="1360303"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9033724" y="705222"/>
            <a:ext cx="2120152"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33800" y="1690688"/>
            <a:ext cx="2520000" cy="2016275"/>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307" y="1489964"/>
            <a:ext cx="2520000" cy="1442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5456236" y="1085146"/>
            <a:ext cx="698142"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887" y="4574026"/>
            <a:ext cx="2520001" cy="1683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5629502" y="6421080"/>
            <a:ext cx="616773"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3082" y="4574026"/>
            <a:ext cx="2790718" cy="1713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602848" y="6421080"/>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5629502" y="3095681"/>
            <a:ext cx="360000" cy="1314864"/>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9873316" y="4046097"/>
            <a:ext cx="440968" cy="38526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7449544" y="5235812"/>
            <a:ext cx="790330" cy="36000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7414981" y="2031082"/>
            <a:ext cx="1000018" cy="360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26964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26123"/>
            <a:ext cx="10515600" cy="956231"/>
          </a:xfrm>
        </p:spPr>
        <p:txBody>
          <a:bodyPr>
            <a:normAutofit/>
          </a:bodyPr>
          <a:lstStyle/>
          <a:p>
            <a:r>
              <a:rPr lang="en-US" sz="3200" dirty="0"/>
              <a:t>Integration: Controls</a:t>
            </a:r>
            <a:r>
              <a:rPr lang="en-US" sz="3200" dirty="0">
                <a:sym typeface="Wingdings" panose="05000000000000000000" pitchFamily="2" charset="2"/>
              </a:rPr>
              <a:t> + </a:t>
            </a:r>
            <a:r>
              <a:rPr lang="en-US" sz="3200" dirty="0"/>
              <a:t>Electronics </a:t>
            </a:r>
            <a:r>
              <a:rPr lang="en-US" sz="3200" dirty="0">
                <a:sym typeface="Wingdings" panose="05000000000000000000" pitchFamily="2" charset="2"/>
              </a:rPr>
              <a:t>+</a:t>
            </a:r>
            <a:r>
              <a:rPr lang="en-US" sz="3200" dirty="0"/>
              <a:t>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a:t>
            </a:r>
            <a:r>
              <a:rPr lang="en-PH" b="1" dirty="0" err="1"/>
              <a:t>ontrol</a:t>
            </a:r>
            <a:r>
              <a:rPr lang="en-PH" b="1" dirty="0"/>
              <a:t> System Engineering</a:t>
            </a:r>
          </a:p>
        </p:txBody>
      </p:sp>
    </p:spTree>
    <p:extLst>
      <p:ext uri="{BB962C8B-B14F-4D97-AF65-F5344CB8AC3E}">
        <p14:creationId xmlns:p14="http://schemas.microsoft.com/office/powerpoint/2010/main" val="2938379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1605221" y="265900"/>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First Use of the Word ’Robot'</a:t>
            </a:r>
            <a:endParaRPr dirty="0"/>
          </a:p>
        </p:txBody>
      </p:sp>
      <p:sp>
        <p:nvSpPr>
          <p:cNvPr id="152" name="Google Shape;152;p19"/>
          <p:cNvSpPr txBox="1">
            <a:spLocks noGrp="1"/>
          </p:cNvSpPr>
          <p:nvPr>
            <p:ph type="body" idx="1"/>
          </p:nvPr>
        </p:nvSpPr>
        <p:spPr>
          <a:xfrm>
            <a:off x="5184350" y="2042200"/>
            <a:ext cx="6501900" cy="1776300"/>
          </a:xfrm>
          <a:prstGeom prst="rect">
            <a:avLst/>
          </a:prstGeom>
          <a:noFill/>
          <a:ln>
            <a:noFill/>
          </a:ln>
        </p:spPr>
        <p:txBody>
          <a:bodyPr spcFirstLastPara="1" wrap="square" lIns="91425" tIns="45700" rIns="91425" bIns="45700" anchor="t" anchorCtr="0">
            <a:noAutofit/>
          </a:bodyPr>
          <a:lstStyle/>
          <a:p>
            <a:pPr marL="609600" lvl="0" indent="-480233" algn="just" rtl="0">
              <a:lnSpc>
                <a:spcPct val="80000"/>
              </a:lnSpc>
              <a:spcBef>
                <a:spcPts val="1200"/>
              </a:spcBef>
              <a:spcAft>
                <a:spcPts val="0"/>
              </a:spcAft>
              <a:buSzPts val="2763"/>
              <a:buFont typeface="Maven Pro SemiBold"/>
              <a:buChar char="▪"/>
            </a:pPr>
            <a:r>
              <a:rPr lang="en-US" sz="2762" dirty="0">
                <a:latin typeface="Maven Pro SemiBold"/>
                <a:ea typeface="Maven Pro SemiBold"/>
                <a:cs typeface="Maven Pro SemiBold"/>
                <a:sym typeface="Maven Pro SemiBold"/>
              </a:rPr>
              <a:t>The word Robot was introduced into his play R.U.R.(Rossum's Universal Robots) which opened in Prague in January 1921.</a:t>
            </a:r>
            <a:endParaRPr sz="2762" dirty="0">
              <a:latin typeface="Maven Pro SemiBold"/>
              <a:ea typeface="Maven Pro SemiBold"/>
              <a:cs typeface="Maven Pro SemiBold"/>
              <a:sym typeface="Maven Pro SemiBold"/>
            </a:endParaRPr>
          </a:p>
          <a:p>
            <a:pPr marL="457200" lvl="0" indent="0" algn="just" rtl="0">
              <a:lnSpc>
                <a:spcPct val="80000"/>
              </a:lnSpc>
              <a:spcBef>
                <a:spcPts val="1200"/>
              </a:spcBef>
              <a:spcAft>
                <a:spcPts val="0"/>
              </a:spcAft>
              <a:buNone/>
            </a:pPr>
            <a:endParaRPr sz="2762" dirty="0">
              <a:latin typeface="Maven Pro SemiBold"/>
              <a:ea typeface="Maven Pro SemiBold"/>
              <a:cs typeface="Maven Pro SemiBold"/>
              <a:sym typeface="Maven Pro SemiBold"/>
            </a:endParaRPr>
          </a:p>
          <a:p>
            <a:pPr marL="609600" lvl="0" indent="-480233" algn="just" rtl="0">
              <a:lnSpc>
                <a:spcPct val="80000"/>
              </a:lnSpc>
              <a:spcBef>
                <a:spcPts val="0"/>
              </a:spcBef>
              <a:spcAft>
                <a:spcPts val="0"/>
              </a:spcAft>
              <a:buSzPts val="2763"/>
              <a:buFont typeface="Maven Pro SemiBold"/>
              <a:buChar char="▪"/>
            </a:pPr>
            <a:r>
              <a:rPr lang="en-US" sz="2762" dirty="0">
                <a:latin typeface="Maven Pro SemiBold"/>
                <a:ea typeface="Maven Pro SemiBold"/>
                <a:cs typeface="Maven Pro SemiBold"/>
                <a:sym typeface="Maven Pro SemiBold"/>
              </a:rPr>
              <a:t>Capek poses a paradise, where the machines initially bring so many benefits.</a:t>
            </a:r>
            <a:endParaRPr sz="2762" dirty="0">
              <a:latin typeface="Maven Pro SemiBold"/>
              <a:ea typeface="Maven Pro SemiBold"/>
              <a:cs typeface="Maven Pro SemiBold"/>
              <a:sym typeface="Maven Pro SemiBold"/>
            </a:endParaRPr>
          </a:p>
          <a:p>
            <a:pPr marL="457200" lvl="0" indent="0" algn="just" rtl="0">
              <a:lnSpc>
                <a:spcPct val="80000"/>
              </a:lnSpc>
              <a:spcBef>
                <a:spcPts val="0"/>
              </a:spcBef>
              <a:spcAft>
                <a:spcPts val="0"/>
              </a:spcAft>
              <a:buNone/>
            </a:pPr>
            <a:endParaRPr sz="2762" dirty="0">
              <a:latin typeface="Maven Pro SemiBold"/>
              <a:ea typeface="Maven Pro SemiBold"/>
              <a:cs typeface="Maven Pro SemiBold"/>
              <a:sym typeface="Maven Pro SemiBold"/>
            </a:endParaRPr>
          </a:p>
          <a:p>
            <a:pPr marL="609600" lvl="0" indent="-480233" algn="just" rtl="0">
              <a:lnSpc>
                <a:spcPct val="80000"/>
              </a:lnSpc>
              <a:spcBef>
                <a:spcPts val="0"/>
              </a:spcBef>
              <a:spcAft>
                <a:spcPts val="0"/>
              </a:spcAft>
              <a:buSzPts val="2763"/>
              <a:buFont typeface="Maven Pro SemiBold"/>
              <a:buChar char="▪"/>
            </a:pPr>
            <a:r>
              <a:rPr lang="en-US" sz="2762" dirty="0">
                <a:latin typeface="Maven Pro SemiBold"/>
                <a:ea typeface="Maven Pro SemiBold"/>
                <a:cs typeface="Maven Pro SemiBold"/>
                <a:sym typeface="Maven Pro SemiBold"/>
              </a:rPr>
              <a:t>But in the end bring an equal amount of blight in the form of unemployment and social unrest.</a:t>
            </a:r>
            <a:endParaRPr sz="2762" dirty="0">
              <a:latin typeface="Maven Pro SemiBold"/>
              <a:ea typeface="Maven Pro SemiBold"/>
              <a:cs typeface="Maven Pro SemiBold"/>
              <a:sym typeface="Maven Pro SemiBold"/>
            </a:endParaRPr>
          </a:p>
          <a:p>
            <a:pPr marL="609600" lvl="0" indent="0" algn="just" rtl="0">
              <a:lnSpc>
                <a:spcPct val="80000"/>
              </a:lnSpc>
              <a:spcBef>
                <a:spcPts val="1200"/>
              </a:spcBef>
              <a:spcAft>
                <a:spcPts val="0"/>
              </a:spcAft>
              <a:buSzPts val="680"/>
              <a:buNone/>
            </a:pPr>
            <a:endParaRPr sz="2375" dirty="0">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375" dirty="0">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375" dirty="0">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225" dirty="0"/>
          </a:p>
        </p:txBody>
      </p:sp>
      <p:pic>
        <p:nvPicPr>
          <p:cNvPr id="153" name="Google Shape;153;p19"/>
          <p:cNvPicPr preferRelativeResize="0"/>
          <p:nvPr/>
        </p:nvPicPr>
        <p:blipFill rotWithShape="1">
          <a:blip r:embed="rId3">
            <a:alphaModFix/>
          </a:blip>
          <a:srcRect/>
          <a:stretch/>
        </p:blipFill>
        <p:spPr>
          <a:xfrm>
            <a:off x="596667" y="1927900"/>
            <a:ext cx="4262633" cy="45928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317975" y="-110798"/>
            <a:ext cx="11784459" cy="956231"/>
          </a:xfrm>
        </p:spPr>
        <p:txBody>
          <a:bodyPr>
            <a:normAutofit fontScale="90000"/>
          </a:bodyPr>
          <a:lstStyle/>
          <a:p>
            <a:r>
              <a:rPr lang="en-US" sz="3200" dirty="0"/>
              <a:t>Integration: Computer Systems to Controls</a:t>
            </a:r>
            <a:r>
              <a:rPr lang="en-US" sz="3200" dirty="0">
                <a:sym typeface="Wingdings" panose="05000000000000000000" pitchFamily="2" charset="2"/>
              </a:rPr>
              <a:t> + </a:t>
            </a:r>
            <a:r>
              <a:rPr lang="en-US" sz="3200" dirty="0"/>
              <a:t>Electronics </a:t>
            </a:r>
            <a:r>
              <a:rPr lang="en-US" sz="3200" dirty="0">
                <a:sym typeface="Wingdings" panose="05000000000000000000" pitchFamily="2" charset="2"/>
              </a:rPr>
              <a:t>+</a:t>
            </a:r>
            <a:r>
              <a:rPr lang="en-US" sz="3200" dirty="0"/>
              <a:t>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Control</a:t>
            </a:r>
            <a:r>
              <a:rPr lang="en-PH" b="1" dirty="0"/>
              <a:t> System Engineering</a:t>
            </a:r>
          </a:p>
        </p:txBody>
      </p:sp>
      <p:pic>
        <p:nvPicPr>
          <p:cNvPr id="13" name="Picture 12">
            <a:extLst>
              <a:ext uri="{FF2B5EF4-FFF2-40B4-BE49-F238E27FC236}">
                <a16:creationId xmlns:a16="http://schemas.microsoft.com/office/drawing/2014/main" id="{A71C542A-BF42-BB51-2EA0-67175C6E8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104" y="3737112"/>
            <a:ext cx="231157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CA1AC734-625C-B788-1B40-A9E9C38DE040}"/>
              </a:ext>
            </a:extLst>
          </p:cNvPr>
          <p:cNvSpPr txBox="1"/>
          <p:nvPr/>
        </p:nvSpPr>
        <p:spPr>
          <a:xfrm>
            <a:off x="772611" y="6180247"/>
            <a:ext cx="1584910" cy="646331"/>
          </a:xfrm>
          <a:prstGeom prst="rect">
            <a:avLst/>
          </a:prstGeom>
          <a:noFill/>
        </p:spPr>
        <p:txBody>
          <a:bodyPr wrap="square" rtlCol="0">
            <a:spAutoFit/>
          </a:bodyPr>
          <a:lstStyle/>
          <a:p>
            <a:pPr algn="ctr"/>
            <a:r>
              <a:rPr lang="en-PH" b="1" dirty="0"/>
              <a:t>Computer Systems</a:t>
            </a:r>
          </a:p>
        </p:txBody>
      </p:sp>
      <p:sp>
        <p:nvSpPr>
          <p:cNvPr id="24" name="Arrow: Up 23">
            <a:extLst>
              <a:ext uri="{FF2B5EF4-FFF2-40B4-BE49-F238E27FC236}">
                <a16:creationId xmlns:a16="http://schemas.microsoft.com/office/drawing/2014/main" id="{EBF3F593-EF10-E903-7A37-D02B06911F8E}"/>
              </a:ext>
            </a:extLst>
          </p:cNvPr>
          <p:cNvSpPr/>
          <p:nvPr/>
        </p:nvSpPr>
        <p:spPr>
          <a:xfrm rot="3496095">
            <a:off x="3485650" y="4684761"/>
            <a:ext cx="269176" cy="112131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cxnSp>
        <p:nvCxnSpPr>
          <p:cNvPr id="25" name="Straight Arrow Connector 24">
            <a:extLst>
              <a:ext uri="{FF2B5EF4-FFF2-40B4-BE49-F238E27FC236}">
                <a16:creationId xmlns:a16="http://schemas.microsoft.com/office/drawing/2014/main" id="{64E1A3BE-ADB5-8880-0765-B7FBF3AC1EDC}"/>
              </a:ext>
            </a:extLst>
          </p:cNvPr>
          <p:cNvCxnSpPr>
            <a:cxnSpLocks/>
          </p:cNvCxnSpPr>
          <p:nvPr/>
        </p:nvCxnSpPr>
        <p:spPr>
          <a:xfrm flipH="1" flipV="1">
            <a:off x="3158277" y="5891126"/>
            <a:ext cx="5735040" cy="62692"/>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74409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0699A09-1C9A-C7BD-69C3-2D7C294CF92E}"/>
              </a:ext>
            </a:extLst>
          </p:cNvPr>
          <p:cNvSpPr/>
          <p:nvPr/>
        </p:nvSpPr>
        <p:spPr>
          <a:xfrm>
            <a:off x="4560833" y="53208"/>
            <a:ext cx="3260647"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317975" y="-48026"/>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a:t>
            </a:r>
            <a:endParaRPr lang="en-PH" sz="3200" b="1" dirty="0">
              <a:ln w="22225">
                <a:solidFill>
                  <a:schemeClr val="accent2"/>
                </a:solidFill>
                <a:prstDash val="solid"/>
              </a:ln>
              <a:solidFill>
                <a:schemeClr val="accent2">
                  <a:lumMod val="40000"/>
                  <a:lumOff val="60000"/>
                </a:schemeClr>
              </a:solidFill>
            </a:endParaRPr>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Control</a:t>
            </a:r>
            <a:r>
              <a:rPr lang="en-PH" b="1" dirty="0"/>
              <a:t> System Engineering</a:t>
            </a:r>
          </a:p>
        </p:txBody>
      </p:sp>
      <p:pic>
        <p:nvPicPr>
          <p:cNvPr id="13" name="Picture 12">
            <a:extLst>
              <a:ext uri="{FF2B5EF4-FFF2-40B4-BE49-F238E27FC236}">
                <a16:creationId xmlns:a16="http://schemas.microsoft.com/office/drawing/2014/main" id="{A71C542A-BF42-BB51-2EA0-67175C6E8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104" y="3737112"/>
            <a:ext cx="231157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CA1AC734-625C-B788-1B40-A9E9C38DE040}"/>
              </a:ext>
            </a:extLst>
          </p:cNvPr>
          <p:cNvSpPr txBox="1"/>
          <p:nvPr/>
        </p:nvSpPr>
        <p:spPr>
          <a:xfrm>
            <a:off x="772611" y="6180247"/>
            <a:ext cx="1584910" cy="646331"/>
          </a:xfrm>
          <a:prstGeom prst="rect">
            <a:avLst/>
          </a:prstGeom>
          <a:noFill/>
        </p:spPr>
        <p:txBody>
          <a:bodyPr wrap="square" rtlCol="0">
            <a:spAutoFit/>
          </a:bodyPr>
          <a:lstStyle/>
          <a:p>
            <a:pPr algn="ctr"/>
            <a:r>
              <a:rPr lang="en-PH" b="1" dirty="0"/>
              <a:t>Computer Systems</a:t>
            </a:r>
          </a:p>
        </p:txBody>
      </p:sp>
      <p:sp>
        <p:nvSpPr>
          <p:cNvPr id="24" name="Arrow: Up 23">
            <a:extLst>
              <a:ext uri="{FF2B5EF4-FFF2-40B4-BE49-F238E27FC236}">
                <a16:creationId xmlns:a16="http://schemas.microsoft.com/office/drawing/2014/main" id="{EBF3F593-EF10-E903-7A37-D02B06911F8E}"/>
              </a:ext>
            </a:extLst>
          </p:cNvPr>
          <p:cNvSpPr/>
          <p:nvPr/>
        </p:nvSpPr>
        <p:spPr>
          <a:xfrm rot="3496095">
            <a:off x="3485650" y="4684761"/>
            <a:ext cx="269176" cy="112131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cxnSp>
        <p:nvCxnSpPr>
          <p:cNvPr id="25" name="Straight Arrow Connector 24">
            <a:extLst>
              <a:ext uri="{FF2B5EF4-FFF2-40B4-BE49-F238E27FC236}">
                <a16:creationId xmlns:a16="http://schemas.microsoft.com/office/drawing/2014/main" id="{64E1A3BE-ADB5-8880-0765-B7FBF3AC1EDC}"/>
              </a:ext>
            </a:extLst>
          </p:cNvPr>
          <p:cNvCxnSpPr>
            <a:cxnSpLocks/>
          </p:cNvCxnSpPr>
          <p:nvPr/>
        </p:nvCxnSpPr>
        <p:spPr>
          <a:xfrm flipH="1" flipV="1">
            <a:off x="3158277" y="5891126"/>
            <a:ext cx="5735040" cy="62692"/>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3481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99221A2-E918-6C5C-ECCC-ECE99F4BE84F}"/>
              </a:ext>
            </a:extLst>
          </p:cNvPr>
          <p:cNvSpPr/>
          <p:nvPr/>
        </p:nvSpPr>
        <p:spPr>
          <a:xfrm>
            <a:off x="3421293" y="45430"/>
            <a:ext cx="5485639"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dirty="0"/>
          </a:p>
        </p:txBody>
      </p:sp>
      <p:sp>
        <p:nvSpPr>
          <p:cNvPr id="32" name="Title 1">
            <a:extLst>
              <a:ext uri="{FF2B5EF4-FFF2-40B4-BE49-F238E27FC236}">
                <a16:creationId xmlns:a16="http://schemas.microsoft.com/office/drawing/2014/main" id="{54C533CC-7611-3B09-5032-D641203AB919}"/>
              </a:ext>
            </a:extLst>
          </p:cNvPr>
          <p:cNvSpPr>
            <a:spLocks noGrp="1"/>
          </p:cNvSpPr>
          <p:nvPr>
            <p:ph type="title"/>
          </p:nvPr>
        </p:nvSpPr>
        <p:spPr>
          <a:xfrm>
            <a:off x="203770" y="0"/>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 </a:t>
            </a:r>
            <a:r>
              <a:rPr lang="en-US" sz="4000" dirty="0">
                <a:solidFill>
                  <a:schemeClr val="bg1"/>
                </a:solidFill>
                <a:sym typeface="Wingdings" panose="05000000000000000000" pitchFamily="2" charset="2"/>
              </a:rPr>
              <a:t> </a:t>
            </a:r>
            <a:r>
              <a:rPr lang="en-US" sz="4000" b="1" dirty="0">
                <a:ln w="22225">
                  <a:solidFill>
                    <a:srgbClr val="00B050"/>
                  </a:solidFill>
                  <a:prstDash val="solid"/>
                </a:ln>
                <a:solidFill>
                  <a:schemeClr val="accent2">
                    <a:lumMod val="40000"/>
                    <a:lumOff val="60000"/>
                  </a:schemeClr>
                </a:solidFill>
              </a:rPr>
              <a:t>Robotics </a:t>
            </a:r>
            <a:endParaRPr lang="en-PH" sz="3200" b="1" dirty="0">
              <a:ln w="22225">
                <a:solidFill>
                  <a:srgbClr val="00B050"/>
                </a:solidFill>
                <a:prstDash val="solid"/>
              </a:ln>
              <a:solidFill>
                <a:schemeClr val="accent2">
                  <a:lumMod val="40000"/>
                  <a:lumOff val="60000"/>
                </a:schemeClr>
              </a:solidFill>
            </a:endParaRPr>
          </a:p>
        </p:txBody>
      </p:sp>
      <p:pic>
        <p:nvPicPr>
          <p:cNvPr id="24" name="Picture 23">
            <a:extLst>
              <a:ext uri="{FF2B5EF4-FFF2-40B4-BE49-F238E27FC236}">
                <a16:creationId xmlns:a16="http://schemas.microsoft.com/office/drawing/2014/main" id="{4DE5A6A8-B0D2-1A94-5154-995C62E87E23}"/>
              </a:ext>
            </a:extLst>
          </p:cNvPr>
          <p:cNvPicPr>
            <a:picLocks noChangeAspect="1"/>
          </p:cNvPicPr>
          <p:nvPr/>
        </p:nvPicPr>
        <p:blipFill>
          <a:blip r:embed="rId2"/>
          <a:stretch>
            <a:fillRect/>
          </a:stretch>
        </p:blipFill>
        <p:spPr>
          <a:xfrm>
            <a:off x="4093339" y="5529022"/>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Google Shape;449;p57">
            <a:extLst>
              <a:ext uri="{FF2B5EF4-FFF2-40B4-BE49-F238E27FC236}">
                <a16:creationId xmlns:a16="http://schemas.microsoft.com/office/drawing/2014/main" id="{0BA4E940-F140-36E9-C3DE-6E8F5493E6A0}"/>
              </a:ext>
            </a:extLst>
          </p:cNvPr>
          <p:cNvPicPr preferRelativeResize="0">
            <a:picLocks/>
          </p:cNvPicPr>
          <p:nvPr/>
        </p:nvPicPr>
        <p:blipFill rotWithShape="1">
          <a:blip r:embed="rId3">
            <a:alphaModFix/>
          </a:blip>
          <a:srcRect t="7421" b="7421"/>
          <a:stretch/>
        </p:blipFill>
        <p:spPr>
          <a:xfrm>
            <a:off x="4093339" y="1912462"/>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34">
            <a:extLst>
              <a:ext uri="{FF2B5EF4-FFF2-40B4-BE49-F238E27FC236}">
                <a16:creationId xmlns:a16="http://schemas.microsoft.com/office/drawing/2014/main" id="{DEDF0623-910A-D036-60A9-057466C06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278" y="2361995"/>
            <a:ext cx="2726875" cy="3569870"/>
          </a:xfrm>
          <a:prstGeom prst="rect">
            <a:avLst/>
          </a:prstGeom>
          <a:ln w="228600" cap="sq" cmpd="thickThin">
            <a:solidFill>
              <a:srgbClr val="000000"/>
            </a:solidFill>
            <a:prstDash val="solid"/>
            <a:miter lim="800000"/>
          </a:ln>
          <a:effectLst>
            <a:innerShdw blurRad="76200">
              <a:srgbClr val="000000"/>
            </a:innerShdw>
          </a:effectLst>
        </p:spPr>
      </p:pic>
      <p:pic>
        <p:nvPicPr>
          <p:cNvPr id="40" name="Picture 39">
            <a:extLst>
              <a:ext uri="{FF2B5EF4-FFF2-40B4-BE49-F238E27FC236}">
                <a16:creationId xmlns:a16="http://schemas.microsoft.com/office/drawing/2014/main" id="{7DAB08B8-5DAC-6A01-AE5C-EB8B6B3607F7}"/>
              </a:ext>
            </a:extLst>
          </p:cNvPr>
          <p:cNvPicPr>
            <a:picLocks noChangeAspect="1"/>
          </p:cNvPicPr>
          <p:nvPr/>
        </p:nvPicPr>
        <p:blipFill>
          <a:blip r:embed="rId5"/>
          <a:stretch>
            <a:fillRect/>
          </a:stretch>
        </p:blipFill>
        <p:spPr>
          <a:xfrm>
            <a:off x="275170" y="956231"/>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a:extLst>
              <a:ext uri="{FF2B5EF4-FFF2-40B4-BE49-F238E27FC236}">
                <a16:creationId xmlns:a16="http://schemas.microsoft.com/office/drawing/2014/main" id="{E16009DC-E9E9-FA09-7FF2-F1768F5FB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984" y="2992462"/>
            <a:ext cx="295017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a:extLst>
              <a:ext uri="{FF2B5EF4-FFF2-40B4-BE49-F238E27FC236}">
                <a16:creationId xmlns:a16="http://schemas.microsoft.com/office/drawing/2014/main" id="{031C8A48-87BB-4563-4005-705300350B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7801" y="3855072"/>
            <a:ext cx="1586715" cy="1080000"/>
          </a:xfrm>
          <a:prstGeom prst="rect">
            <a:avLst/>
          </a:prstGeom>
        </p:spPr>
      </p:pic>
      <p:pic>
        <p:nvPicPr>
          <p:cNvPr id="46" name="Picture 45">
            <a:extLst>
              <a:ext uri="{FF2B5EF4-FFF2-40B4-BE49-F238E27FC236}">
                <a16:creationId xmlns:a16="http://schemas.microsoft.com/office/drawing/2014/main" id="{4B9091C8-94DC-536B-66BB-CEC87E594E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8774" y="3855072"/>
            <a:ext cx="1586715" cy="1024841"/>
          </a:xfrm>
          <a:prstGeom prst="rect">
            <a:avLst/>
          </a:prstGeom>
        </p:spPr>
      </p:pic>
      <p:sp>
        <p:nvSpPr>
          <p:cNvPr id="47" name="Right Brace 46">
            <a:extLst>
              <a:ext uri="{FF2B5EF4-FFF2-40B4-BE49-F238E27FC236}">
                <a16:creationId xmlns:a16="http://schemas.microsoft.com/office/drawing/2014/main" id="{43F18FA2-ECF6-A541-479B-FBF0DAD848DF}"/>
              </a:ext>
            </a:extLst>
          </p:cNvPr>
          <p:cNvSpPr/>
          <p:nvPr/>
        </p:nvSpPr>
        <p:spPr>
          <a:xfrm>
            <a:off x="3421294" y="1376737"/>
            <a:ext cx="576822" cy="2230193"/>
          </a:xfrm>
          <a:prstGeom prst="rightBrace">
            <a:avLst/>
          </a:prstGeom>
          <a:ln w="57150">
            <a:solidFill>
              <a:schemeClr val="accent2">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PH"/>
          </a:p>
        </p:txBody>
      </p:sp>
      <p:sp>
        <p:nvSpPr>
          <p:cNvPr id="48" name="Right Brace 47">
            <a:extLst>
              <a:ext uri="{FF2B5EF4-FFF2-40B4-BE49-F238E27FC236}">
                <a16:creationId xmlns:a16="http://schemas.microsoft.com/office/drawing/2014/main" id="{BB00525B-BA68-0324-12D2-67CB77225A8F}"/>
              </a:ext>
            </a:extLst>
          </p:cNvPr>
          <p:cNvSpPr/>
          <p:nvPr/>
        </p:nvSpPr>
        <p:spPr>
          <a:xfrm>
            <a:off x="7530957" y="2342508"/>
            <a:ext cx="801385" cy="3708971"/>
          </a:xfrm>
          <a:prstGeom prst="rightBrace">
            <a:avLst/>
          </a:prstGeom>
          <a:ln w="57150" cap="flat" cmpd="sng" algn="ctr">
            <a:solidFill>
              <a:srgbClr val="A4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PH"/>
          </a:p>
        </p:txBody>
      </p:sp>
      <p:cxnSp>
        <p:nvCxnSpPr>
          <p:cNvPr id="50" name="Straight Arrow Connector 49">
            <a:extLst>
              <a:ext uri="{FF2B5EF4-FFF2-40B4-BE49-F238E27FC236}">
                <a16:creationId xmlns:a16="http://schemas.microsoft.com/office/drawing/2014/main" id="{6046590A-504F-6827-81A8-FD6FF497E736}"/>
              </a:ext>
            </a:extLst>
          </p:cNvPr>
          <p:cNvCxnSpPr/>
          <p:nvPr/>
        </p:nvCxnSpPr>
        <p:spPr>
          <a:xfrm>
            <a:off x="5584831" y="3133618"/>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51" name="Straight Arrow Connector 50">
            <a:extLst>
              <a:ext uri="{FF2B5EF4-FFF2-40B4-BE49-F238E27FC236}">
                <a16:creationId xmlns:a16="http://schemas.microsoft.com/office/drawing/2014/main" id="{A0F8CFAC-AEA7-D016-FD20-F41DC3F77C14}"/>
              </a:ext>
            </a:extLst>
          </p:cNvPr>
          <p:cNvCxnSpPr/>
          <p:nvPr/>
        </p:nvCxnSpPr>
        <p:spPr>
          <a:xfrm>
            <a:off x="5583928" y="5032625"/>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52" name="TextBox 51">
            <a:extLst>
              <a:ext uri="{FF2B5EF4-FFF2-40B4-BE49-F238E27FC236}">
                <a16:creationId xmlns:a16="http://schemas.microsoft.com/office/drawing/2014/main" id="{96447FA3-5D87-A516-45D4-D2FE76506E95}"/>
              </a:ext>
            </a:extLst>
          </p:cNvPr>
          <p:cNvSpPr txBox="1"/>
          <p:nvPr/>
        </p:nvSpPr>
        <p:spPr>
          <a:xfrm>
            <a:off x="990615" y="2083130"/>
            <a:ext cx="1584910" cy="646331"/>
          </a:xfrm>
          <a:prstGeom prst="rect">
            <a:avLst/>
          </a:prstGeom>
          <a:noFill/>
        </p:spPr>
        <p:txBody>
          <a:bodyPr wrap="square" rtlCol="0">
            <a:spAutoFit/>
          </a:bodyPr>
          <a:lstStyle/>
          <a:p>
            <a:pPr algn="ctr"/>
            <a:r>
              <a:rPr lang="en-PH" b="1" dirty="0"/>
              <a:t>Kinematics and Dynamics</a:t>
            </a:r>
          </a:p>
        </p:txBody>
      </p:sp>
      <p:sp>
        <p:nvSpPr>
          <p:cNvPr id="53" name="TextBox 52">
            <a:extLst>
              <a:ext uri="{FF2B5EF4-FFF2-40B4-BE49-F238E27FC236}">
                <a16:creationId xmlns:a16="http://schemas.microsoft.com/office/drawing/2014/main" id="{7B0B7C34-6D79-5BE2-4575-3BDF8137CF4B}"/>
              </a:ext>
            </a:extLst>
          </p:cNvPr>
          <p:cNvSpPr txBox="1"/>
          <p:nvPr/>
        </p:nvSpPr>
        <p:spPr>
          <a:xfrm>
            <a:off x="990615" y="4209725"/>
            <a:ext cx="1584910" cy="646331"/>
          </a:xfrm>
          <a:prstGeom prst="rect">
            <a:avLst/>
          </a:prstGeom>
          <a:noFill/>
        </p:spPr>
        <p:txBody>
          <a:bodyPr wrap="square" rtlCol="0">
            <a:spAutoFit/>
          </a:bodyPr>
          <a:lstStyle/>
          <a:p>
            <a:pPr algn="ctr"/>
            <a:r>
              <a:rPr lang="en-US" b="1" dirty="0"/>
              <a:t>P</a:t>
            </a:r>
            <a:r>
              <a:rPr lang="en-PH" b="1" dirty="0" err="1"/>
              <a:t>ath</a:t>
            </a:r>
            <a:r>
              <a:rPr lang="en-PH" b="1" dirty="0"/>
              <a:t> and Trajectory</a:t>
            </a:r>
          </a:p>
        </p:txBody>
      </p:sp>
      <p:sp>
        <p:nvSpPr>
          <p:cNvPr id="54" name="TextBox 53">
            <a:extLst>
              <a:ext uri="{FF2B5EF4-FFF2-40B4-BE49-F238E27FC236}">
                <a16:creationId xmlns:a16="http://schemas.microsoft.com/office/drawing/2014/main" id="{C14508DC-6E7F-FF23-DB3F-554FDA1F1D00}"/>
              </a:ext>
            </a:extLst>
          </p:cNvPr>
          <p:cNvSpPr txBox="1"/>
          <p:nvPr/>
        </p:nvSpPr>
        <p:spPr>
          <a:xfrm>
            <a:off x="4791473" y="1510685"/>
            <a:ext cx="1584910" cy="369332"/>
          </a:xfrm>
          <a:prstGeom prst="rect">
            <a:avLst/>
          </a:prstGeom>
          <a:noFill/>
        </p:spPr>
        <p:txBody>
          <a:bodyPr wrap="square" rtlCol="0">
            <a:spAutoFit/>
          </a:bodyPr>
          <a:lstStyle/>
          <a:p>
            <a:pPr algn="ctr"/>
            <a:r>
              <a:rPr lang="en-US" b="1" dirty="0"/>
              <a:t>Simulation</a:t>
            </a:r>
            <a:endParaRPr lang="en-PH" b="1" dirty="0"/>
          </a:p>
        </p:txBody>
      </p:sp>
      <p:sp>
        <p:nvSpPr>
          <p:cNvPr id="55" name="TextBox 54">
            <a:extLst>
              <a:ext uri="{FF2B5EF4-FFF2-40B4-BE49-F238E27FC236}">
                <a16:creationId xmlns:a16="http://schemas.microsoft.com/office/drawing/2014/main" id="{4AEFF2FE-40F5-6E77-ED71-58A1C937221C}"/>
              </a:ext>
            </a:extLst>
          </p:cNvPr>
          <p:cNvSpPr txBox="1"/>
          <p:nvPr/>
        </p:nvSpPr>
        <p:spPr>
          <a:xfrm>
            <a:off x="4017007" y="3429875"/>
            <a:ext cx="3363533" cy="369332"/>
          </a:xfrm>
          <a:prstGeom prst="rect">
            <a:avLst/>
          </a:prstGeom>
          <a:noFill/>
        </p:spPr>
        <p:txBody>
          <a:bodyPr wrap="square" rtlCol="0">
            <a:spAutoFit/>
          </a:bodyPr>
          <a:lstStyle/>
          <a:p>
            <a:pPr algn="ctr"/>
            <a:r>
              <a:rPr lang="en-US" b="1" dirty="0"/>
              <a:t>Math-based Robot Programming</a:t>
            </a:r>
            <a:endParaRPr lang="en-PH" b="1" dirty="0"/>
          </a:p>
        </p:txBody>
      </p:sp>
      <p:sp>
        <p:nvSpPr>
          <p:cNvPr id="56" name="TextBox 55">
            <a:extLst>
              <a:ext uri="{FF2B5EF4-FFF2-40B4-BE49-F238E27FC236}">
                <a16:creationId xmlns:a16="http://schemas.microsoft.com/office/drawing/2014/main" id="{9CC8FF95-9EFC-DF85-A9B4-CB12716AC4F0}"/>
              </a:ext>
            </a:extLst>
          </p:cNvPr>
          <p:cNvSpPr txBox="1"/>
          <p:nvPr/>
        </p:nvSpPr>
        <p:spPr>
          <a:xfrm>
            <a:off x="2508429" y="5866813"/>
            <a:ext cx="1584910" cy="369332"/>
          </a:xfrm>
          <a:prstGeom prst="rect">
            <a:avLst/>
          </a:prstGeom>
          <a:noFill/>
        </p:spPr>
        <p:txBody>
          <a:bodyPr wrap="square" rtlCol="0">
            <a:spAutoFit/>
          </a:bodyPr>
          <a:lstStyle/>
          <a:p>
            <a:pPr algn="ctr"/>
            <a:r>
              <a:rPr lang="en-PH" b="1" dirty="0"/>
              <a:t>Integration</a:t>
            </a:r>
          </a:p>
        </p:txBody>
      </p:sp>
    </p:spTree>
    <p:extLst>
      <p:ext uri="{BB962C8B-B14F-4D97-AF65-F5344CB8AC3E}">
        <p14:creationId xmlns:p14="http://schemas.microsoft.com/office/powerpoint/2010/main" val="4145223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99221A2-E918-6C5C-ECCC-ECE99F4BE84F}"/>
              </a:ext>
            </a:extLst>
          </p:cNvPr>
          <p:cNvSpPr/>
          <p:nvPr/>
        </p:nvSpPr>
        <p:spPr>
          <a:xfrm>
            <a:off x="3014133" y="101234"/>
            <a:ext cx="6189133"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a:p>
        </p:txBody>
      </p:sp>
      <p:sp>
        <p:nvSpPr>
          <p:cNvPr id="32" name="Title 1">
            <a:extLst>
              <a:ext uri="{FF2B5EF4-FFF2-40B4-BE49-F238E27FC236}">
                <a16:creationId xmlns:a16="http://schemas.microsoft.com/office/drawing/2014/main" id="{54C533CC-7611-3B09-5032-D641203AB919}"/>
              </a:ext>
            </a:extLst>
          </p:cNvPr>
          <p:cNvSpPr>
            <a:spLocks noGrp="1"/>
          </p:cNvSpPr>
          <p:nvPr>
            <p:ph type="title"/>
          </p:nvPr>
        </p:nvSpPr>
        <p:spPr>
          <a:xfrm>
            <a:off x="203770" y="0"/>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 </a:t>
            </a:r>
            <a:r>
              <a:rPr lang="en-US" sz="4000" dirty="0">
                <a:solidFill>
                  <a:schemeClr val="bg1"/>
                </a:solidFill>
                <a:sym typeface="Wingdings" panose="05000000000000000000" pitchFamily="2" charset="2"/>
              </a:rPr>
              <a:t> </a:t>
            </a:r>
            <a:r>
              <a:rPr lang="en-US" sz="4000" b="1" dirty="0">
                <a:ln w="22225">
                  <a:solidFill>
                    <a:srgbClr val="00B050"/>
                  </a:solidFill>
                  <a:prstDash val="solid"/>
                </a:ln>
                <a:solidFill>
                  <a:schemeClr val="accent2">
                    <a:lumMod val="40000"/>
                    <a:lumOff val="60000"/>
                  </a:schemeClr>
                </a:solidFill>
              </a:rPr>
              <a:t>Robotics </a:t>
            </a:r>
            <a:r>
              <a:rPr lang="en-US" sz="4000" b="1" dirty="0">
                <a:solidFill>
                  <a:srgbClr val="00B050"/>
                </a:solidFill>
                <a:sym typeface="Wingdings" panose="05000000000000000000" pitchFamily="2" charset="2"/>
              </a:rPr>
              <a:t>+ AI</a:t>
            </a:r>
            <a:endParaRPr lang="en-PH" sz="4000" b="1" dirty="0">
              <a:ln w="22225">
                <a:solidFill>
                  <a:srgbClr val="00B050"/>
                </a:solidFill>
                <a:prstDash val="solid"/>
              </a:ln>
              <a:solidFill>
                <a:srgbClr val="00B050"/>
              </a:solidFill>
            </a:endParaRPr>
          </a:p>
        </p:txBody>
      </p:sp>
      <p:sp>
        <p:nvSpPr>
          <p:cNvPr id="61" name="Rectangle 60">
            <a:extLst>
              <a:ext uri="{FF2B5EF4-FFF2-40B4-BE49-F238E27FC236}">
                <a16:creationId xmlns:a16="http://schemas.microsoft.com/office/drawing/2014/main" id="{397262E1-EBB5-2EA4-F0AE-4452D4C47B4D}"/>
              </a:ext>
            </a:extLst>
          </p:cNvPr>
          <p:cNvSpPr/>
          <p:nvPr/>
        </p:nvSpPr>
        <p:spPr>
          <a:xfrm>
            <a:off x="7900729" y="3726424"/>
            <a:ext cx="818025" cy="110799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chemeClr val="accent4"/>
                </a:solidFill>
              </a:rPr>
              <a:t>+</a:t>
            </a:r>
          </a:p>
        </p:txBody>
      </p:sp>
      <p:pic>
        <p:nvPicPr>
          <p:cNvPr id="63" name="Picture 62">
            <a:extLst>
              <a:ext uri="{FF2B5EF4-FFF2-40B4-BE49-F238E27FC236}">
                <a16:creationId xmlns:a16="http://schemas.microsoft.com/office/drawing/2014/main" id="{F598EC99-B6C4-DF00-4439-F68DA787A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838" y="2013998"/>
            <a:ext cx="3271323" cy="4243227"/>
          </a:xfrm>
          <a:prstGeom prst="rect">
            <a:avLst/>
          </a:prstGeom>
        </p:spPr>
      </p:pic>
      <p:pic>
        <p:nvPicPr>
          <p:cNvPr id="64" name="Picture 63">
            <a:extLst>
              <a:ext uri="{FF2B5EF4-FFF2-40B4-BE49-F238E27FC236}">
                <a16:creationId xmlns:a16="http://schemas.microsoft.com/office/drawing/2014/main" id="{CCBEE88F-1896-A6C0-27E6-56AB93FA1B60}"/>
              </a:ext>
            </a:extLst>
          </p:cNvPr>
          <p:cNvPicPr>
            <a:picLocks noChangeAspect="1"/>
          </p:cNvPicPr>
          <p:nvPr/>
        </p:nvPicPr>
        <p:blipFill>
          <a:blip r:embed="rId3"/>
          <a:stretch>
            <a:fillRect/>
          </a:stretch>
        </p:blipFill>
        <p:spPr>
          <a:xfrm>
            <a:off x="2891532" y="5485579"/>
            <a:ext cx="216034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5" name="Google Shape;449;p57">
            <a:extLst>
              <a:ext uri="{FF2B5EF4-FFF2-40B4-BE49-F238E27FC236}">
                <a16:creationId xmlns:a16="http://schemas.microsoft.com/office/drawing/2014/main" id="{5FF45A90-5546-6542-CF37-B2C419D0373D}"/>
              </a:ext>
            </a:extLst>
          </p:cNvPr>
          <p:cNvPicPr preferRelativeResize="0">
            <a:picLocks/>
          </p:cNvPicPr>
          <p:nvPr/>
        </p:nvPicPr>
        <p:blipFill rotWithShape="1">
          <a:blip r:embed="rId4">
            <a:alphaModFix/>
          </a:blip>
          <a:srcRect t="7421" b="7421"/>
          <a:stretch/>
        </p:blipFill>
        <p:spPr>
          <a:xfrm>
            <a:off x="2828701" y="2071327"/>
            <a:ext cx="216034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6" name="Picture 65">
            <a:extLst>
              <a:ext uri="{FF2B5EF4-FFF2-40B4-BE49-F238E27FC236}">
                <a16:creationId xmlns:a16="http://schemas.microsoft.com/office/drawing/2014/main" id="{13126357-D6B6-0288-2C44-3B0D847C8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174" y="2287527"/>
            <a:ext cx="1628695" cy="3569870"/>
          </a:xfrm>
          <a:prstGeom prst="rect">
            <a:avLst/>
          </a:prstGeom>
          <a:ln w="228600" cap="sq" cmpd="thickThin">
            <a:solidFill>
              <a:srgbClr val="000000"/>
            </a:solidFill>
            <a:prstDash val="solid"/>
            <a:miter lim="800000"/>
          </a:ln>
          <a:effectLst>
            <a:innerShdw blurRad="76200">
              <a:srgbClr val="000000"/>
            </a:innerShdw>
          </a:effectLst>
        </p:spPr>
      </p:pic>
      <p:pic>
        <p:nvPicPr>
          <p:cNvPr id="67" name="Picture 66">
            <a:extLst>
              <a:ext uri="{FF2B5EF4-FFF2-40B4-BE49-F238E27FC236}">
                <a16:creationId xmlns:a16="http://schemas.microsoft.com/office/drawing/2014/main" id="{642F243E-1A95-C76F-5DD6-6A455C0764AB}"/>
              </a:ext>
            </a:extLst>
          </p:cNvPr>
          <p:cNvPicPr>
            <a:picLocks noChangeAspect="1"/>
          </p:cNvPicPr>
          <p:nvPr/>
        </p:nvPicPr>
        <p:blipFill>
          <a:blip r:embed="rId6"/>
          <a:stretch>
            <a:fillRect/>
          </a:stretch>
        </p:blipFill>
        <p:spPr>
          <a:xfrm>
            <a:off x="275170" y="956231"/>
            <a:ext cx="1820435"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8" name="Picture 67">
            <a:extLst>
              <a:ext uri="{FF2B5EF4-FFF2-40B4-BE49-F238E27FC236}">
                <a16:creationId xmlns:a16="http://schemas.microsoft.com/office/drawing/2014/main" id="{65305D06-EFAE-0533-821F-8A7F1423AD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985" y="2992462"/>
            <a:ext cx="1820435"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9" name="Picture 68">
            <a:extLst>
              <a:ext uri="{FF2B5EF4-FFF2-40B4-BE49-F238E27FC236}">
                <a16:creationId xmlns:a16="http://schemas.microsoft.com/office/drawing/2014/main" id="{D5E2A193-9C9B-55F8-DF77-77EF5EE298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9537" y="3832463"/>
            <a:ext cx="1149133" cy="1080000"/>
          </a:xfrm>
          <a:prstGeom prst="rect">
            <a:avLst/>
          </a:prstGeom>
        </p:spPr>
      </p:pic>
      <p:pic>
        <p:nvPicPr>
          <p:cNvPr id="70" name="Picture 69">
            <a:extLst>
              <a:ext uri="{FF2B5EF4-FFF2-40B4-BE49-F238E27FC236}">
                <a16:creationId xmlns:a16="http://schemas.microsoft.com/office/drawing/2014/main" id="{33F7BCEC-751C-96B0-2068-7B2F2D8D8E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7658" y="3860042"/>
            <a:ext cx="1149133" cy="1024841"/>
          </a:xfrm>
          <a:prstGeom prst="rect">
            <a:avLst/>
          </a:prstGeom>
        </p:spPr>
      </p:pic>
      <p:sp>
        <p:nvSpPr>
          <p:cNvPr id="71" name="Right Brace 70">
            <a:extLst>
              <a:ext uri="{FF2B5EF4-FFF2-40B4-BE49-F238E27FC236}">
                <a16:creationId xmlns:a16="http://schemas.microsoft.com/office/drawing/2014/main" id="{6F13FB2E-6CAC-E61B-EA6A-FA7FCC41F061}"/>
              </a:ext>
            </a:extLst>
          </p:cNvPr>
          <p:cNvSpPr/>
          <p:nvPr/>
        </p:nvSpPr>
        <p:spPr>
          <a:xfrm>
            <a:off x="2271922" y="1496231"/>
            <a:ext cx="417747" cy="2230193"/>
          </a:xfrm>
          <a:prstGeom prst="rightBrace">
            <a:avLst/>
          </a:prstGeom>
          <a:ln w="57150">
            <a:solidFill>
              <a:schemeClr val="accent2">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PH"/>
          </a:p>
        </p:txBody>
      </p:sp>
      <p:sp>
        <p:nvSpPr>
          <p:cNvPr id="72" name="Right Brace 71">
            <a:extLst>
              <a:ext uri="{FF2B5EF4-FFF2-40B4-BE49-F238E27FC236}">
                <a16:creationId xmlns:a16="http://schemas.microsoft.com/office/drawing/2014/main" id="{6E2AFB58-854E-5920-590E-B706E20F0EAF}"/>
              </a:ext>
            </a:extLst>
          </p:cNvPr>
          <p:cNvSpPr/>
          <p:nvPr/>
        </p:nvSpPr>
        <p:spPr>
          <a:xfrm>
            <a:off x="5199580" y="2404508"/>
            <a:ext cx="580380" cy="3708971"/>
          </a:xfrm>
          <a:prstGeom prst="rightBrace">
            <a:avLst/>
          </a:prstGeom>
          <a:ln w="57150" cap="flat" cmpd="sng" algn="ctr">
            <a:solidFill>
              <a:srgbClr val="A4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PH"/>
          </a:p>
        </p:txBody>
      </p:sp>
      <p:cxnSp>
        <p:nvCxnSpPr>
          <p:cNvPr id="73" name="Straight Arrow Connector 72">
            <a:extLst>
              <a:ext uri="{FF2B5EF4-FFF2-40B4-BE49-F238E27FC236}">
                <a16:creationId xmlns:a16="http://schemas.microsoft.com/office/drawing/2014/main" id="{DAF5C20D-92FE-0B62-B27E-D83DC0D0CB60}"/>
              </a:ext>
            </a:extLst>
          </p:cNvPr>
          <p:cNvCxnSpPr>
            <a:cxnSpLocks/>
          </p:cNvCxnSpPr>
          <p:nvPr/>
        </p:nvCxnSpPr>
        <p:spPr>
          <a:xfrm>
            <a:off x="3894286" y="3229578"/>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74" name="Straight Arrow Connector 73">
            <a:extLst>
              <a:ext uri="{FF2B5EF4-FFF2-40B4-BE49-F238E27FC236}">
                <a16:creationId xmlns:a16="http://schemas.microsoft.com/office/drawing/2014/main" id="{DA66984A-5857-F63C-D514-47457AF9A3B7}"/>
              </a:ext>
            </a:extLst>
          </p:cNvPr>
          <p:cNvCxnSpPr>
            <a:cxnSpLocks/>
          </p:cNvCxnSpPr>
          <p:nvPr/>
        </p:nvCxnSpPr>
        <p:spPr>
          <a:xfrm>
            <a:off x="3894286" y="5001803"/>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75" name="TextBox 74">
            <a:extLst>
              <a:ext uri="{FF2B5EF4-FFF2-40B4-BE49-F238E27FC236}">
                <a16:creationId xmlns:a16="http://schemas.microsoft.com/office/drawing/2014/main" id="{CC952CB0-7B20-546E-4093-C7F59AA6D528}"/>
              </a:ext>
            </a:extLst>
          </p:cNvPr>
          <p:cNvSpPr txBox="1"/>
          <p:nvPr/>
        </p:nvSpPr>
        <p:spPr>
          <a:xfrm>
            <a:off x="276839" y="2082486"/>
            <a:ext cx="1820435" cy="646331"/>
          </a:xfrm>
          <a:prstGeom prst="rect">
            <a:avLst/>
          </a:prstGeom>
          <a:noFill/>
        </p:spPr>
        <p:txBody>
          <a:bodyPr wrap="square" rtlCol="0">
            <a:spAutoFit/>
          </a:bodyPr>
          <a:lstStyle/>
          <a:p>
            <a:pPr algn="ctr"/>
            <a:r>
              <a:rPr lang="en-PH" b="1" dirty="0"/>
              <a:t>Kinematics and Dynamics</a:t>
            </a:r>
          </a:p>
        </p:txBody>
      </p:sp>
      <p:sp>
        <p:nvSpPr>
          <p:cNvPr id="76" name="TextBox 75">
            <a:extLst>
              <a:ext uri="{FF2B5EF4-FFF2-40B4-BE49-F238E27FC236}">
                <a16:creationId xmlns:a16="http://schemas.microsoft.com/office/drawing/2014/main" id="{A0D93A09-C3E4-D08F-F596-7A97A1722765}"/>
              </a:ext>
            </a:extLst>
          </p:cNvPr>
          <p:cNvSpPr txBox="1"/>
          <p:nvPr/>
        </p:nvSpPr>
        <p:spPr>
          <a:xfrm>
            <a:off x="611474" y="4166661"/>
            <a:ext cx="1147826" cy="646331"/>
          </a:xfrm>
          <a:prstGeom prst="rect">
            <a:avLst/>
          </a:prstGeom>
          <a:noFill/>
        </p:spPr>
        <p:txBody>
          <a:bodyPr wrap="square" rtlCol="0">
            <a:spAutoFit/>
          </a:bodyPr>
          <a:lstStyle/>
          <a:p>
            <a:pPr algn="ctr"/>
            <a:r>
              <a:rPr lang="en-US" b="1" dirty="0"/>
              <a:t>P</a:t>
            </a:r>
            <a:r>
              <a:rPr lang="en-PH" b="1" dirty="0" err="1"/>
              <a:t>ath</a:t>
            </a:r>
            <a:r>
              <a:rPr lang="en-PH" b="1" dirty="0"/>
              <a:t> and Trajectory</a:t>
            </a:r>
          </a:p>
        </p:txBody>
      </p:sp>
      <p:sp>
        <p:nvSpPr>
          <p:cNvPr id="77" name="TextBox 76">
            <a:extLst>
              <a:ext uri="{FF2B5EF4-FFF2-40B4-BE49-F238E27FC236}">
                <a16:creationId xmlns:a16="http://schemas.microsoft.com/office/drawing/2014/main" id="{FC56A3A2-F1DC-4196-186B-73DC7C98B049}"/>
              </a:ext>
            </a:extLst>
          </p:cNvPr>
          <p:cNvSpPr txBox="1"/>
          <p:nvPr/>
        </p:nvSpPr>
        <p:spPr>
          <a:xfrm>
            <a:off x="3256608" y="1644666"/>
            <a:ext cx="1304527" cy="369332"/>
          </a:xfrm>
          <a:prstGeom prst="rect">
            <a:avLst/>
          </a:prstGeom>
          <a:noFill/>
        </p:spPr>
        <p:txBody>
          <a:bodyPr wrap="square" rtlCol="0">
            <a:spAutoFit/>
          </a:bodyPr>
          <a:lstStyle/>
          <a:p>
            <a:pPr algn="ctr"/>
            <a:r>
              <a:rPr lang="en-US" b="1" dirty="0"/>
              <a:t>Simulation</a:t>
            </a:r>
            <a:endParaRPr lang="en-PH" b="1" dirty="0"/>
          </a:p>
        </p:txBody>
      </p:sp>
      <p:sp>
        <p:nvSpPr>
          <p:cNvPr id="78" name="TextBox 77">
            <a:extLst>
              <a:ext uri="{FF2B5EF4-FFF2-40B4-BE49-F238E27FC236}">
                <a16:creationId xmlns:a16="http://schemas.microsoft.com/office/drawing/2014/main" id="{14A8C772-6EA6-9252-8108-78670FF129B6}"/>
              </a:ext>
            </a:extLst>
          </p:cNvPr>
          <p:cNvSpPr txBox="1"/>
          <p:nvPr/>
        </p:nvSpPr>
        <p:spPr>
          <a:xfrm>
            <a:off x="2128420" y="3537899"/>
            <a:ext cx="3828014" cy="307777"/>
          </a:xfrm>
          <a:prstGeom prst="rect">
            <a:avLst/>
          </a:prstGeom>
          <a:noFill/>
        </p:spPr>
        <p:txBody>
          <a:bodyPr wrap="square" rtlCol="0">
            <a:spAutoFit/>
          </a:bodyPr>
          <a:lstStyle/>
          <a:p>
            <a:pPr algn="ctr"/>
            <a:r>
              <a:rPr lang="en-US" sz="1400" b="1" dirty="0"/>
              <a:t>Math-based Robot Programming</a:t>
            </a:r>
            <a:endParaRPr lang="en-PH" sz="1400" b="1" dirty="0"/>
          </a:p>
        </p:txBody>
      </p:sp>
      <p:sp>
        <p:nvSpPr>
          <p:cNvPr id="79" name="TextBox 78">
            <a:extLst>
              <a:ext uri="{FF2B5EF4-FFF2-40B4-BE49-F238E27FC236}">
                <a16:creationId xmlns:a16="http://schemas.microsoft.com/office/drawing/2014/main" id="{D065CF63-E5A8-63BC-09CA-F0317DC8881C}"/>
              </a:ext>
            </a:extLst>
          </p:cNvPr>
          <p:cNvSpPr txBox="1"/>
          <p:nvPr/>
        </p:nvSpPr>
        <p:spPr>
          <a:xfrm>
            <a:off x="1492189" y="5708697"/>
            <a:ext cx="1272461" cy="369332"/>
          </a:xfrm>
          <a:prstGeom prst="rect">
            <a:avLst/>
          </a:prstGeom>
          <a:noFill/>
        </p:spPr>
        <p:txBody>
          <a:bodyPr wrap="square" rtlCol="0">
            <a:spAutoFit/>
          </a:bodyPr>
          <a:lstStyle/>
          <a:p>
            <a:pPr algn="ctr"/>
            <a:r>
              <a:rPr lang="en-PH" b="1" dirty="0"/>
              <a:t>Integration</a:t>
            </a:r>
          </a:p>
        </p:txBody>
      </p:sp>
    </p:spTree>
    <p:extLst>
      <p:ext uri="{BB962C8B-B14F-4D97-AF65-F5344CB8AC3E}">
        <p14:creationId xmlns:p14="http://schemas.microsoft.com/office/powerpoint/2010/main" val="1698631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5767591" y="2824941"/>
            <a:ext cx="6424409" cy="120811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“Misconceptions”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463268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txBox="1">
            <a:spLocks noGrp="1"/>
          </p:cNvSpPr>
          <p:nvPr>
            <p:ph type="title"/>
          </p:nvPr>
        </p:nvSpPr>
        <p:spPr>
          <a:xfrm>
            <a:off x="8549750" y="961543"/>
            <a:ext cx="3200400" cy="8859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SzPct val="100000"/>
              <a:buFont typeface="Rockwell"/>
              <a:buNone/>
            </a:pPr>
            <a:r>
              <a:rPr lang="en-US" sz="3100" dirty="0">
                <a:latin typeface="Arial" panose="020B0604020202020204" pitchFamily="34" charset="0"/>
                <a:cs typeface="Arial" panose="020B0604020202020204" pitchFamily="34" charset="0"/>
              </a:rPr>
              <a:t>ROBOT CREATE JOBS</a:t>
            </a:r>
            <a:endParaRPr sz="3100" dirty="0">
              <a:latin typeface="Arial" panose="020B0604020202020204" pitchFamily="34" charset="0"/>
              <a:cs typeface="Arial" panose="020B0604020202020204" pitchFamily="34" charset="0"/>
            </a:endParaRPr>
          </a:p>
          <a:p>
            <a:pPr marL="0" lvl="0" indent="0" algn="ctr" rtl="0">
              <a:lnSpc>
                <a:spcPct val="90000"/>
              </a:lnSpc>
              <a:spcBef>
                <a:spcPts val="0"/>
              </a:spcBef>
              <a:spcAft>
                <a:spcPts val="0"/>
              </a:spcAft>
              <a:buSzPct val="161797"/>
              <a:buFont typeface="Rockwell"/>
              <a:buNone/>
            </a:pPr>
            <a:r>
              <a:rPr lang="en-US" sz="1977" dirty="0">
                <a:latin typeface="Arial" panose="020B0604020202020204" pitchFamily="34" charset="0"/>
                <a:cs typeface="Arial" panose="020B0604020202020204" pitchFamily="34" charset="0"/>
              </a:rPr>
              <a:t>Disadvantage of Robots: Robots are dumb but their creators are smart businessmen.</a:t>
            </a:r>
            <a:endParaRPr sz="1977" dirty="0">
              <a:latin typeface="Arial" panose="020B0604020202020204" pitchFamily="34" charset="0"/>
              <a:cs typeface="Arial" panose="020B0604020202020204" pitchFamily="34" charset="0"/>
            </a:endParaRPr>
          </a:p>
        </p:txBody>
      </p:sp>
      <p:pic>
        <p:nvPicPr>
          <p:cNvPr id="426" name="Google Shape;426;p54"/>
          <p:cNvPicPr preferRelativeResize="0">
            <a:picLocks noGrp="1"/>
          </p:cNvPicPr>
          <p:nvPr>
            <p:ph type="pic" idx="2"/>
          </p:nvPr>
        </p:nvPicPr>
        <p:blipFill rotWithShape="1">
          <a:blip r:embed="rId3">
            <a:alphaModFix/>
          </a:blip>
          <a:srcRect l="9710" r="9711"/>
          <a:stretch/>
        </p:blipFill>
        <p:spPr>
          <a:xfrm>
            <a:off x="0" y="0"/>
            <a:ext cx="8303740" cy="6858000"/>
          </a:xfrm>
          <a:prstGeom prst="rect">
            <a:avLst/>
          </a:prstGeom>
          <a:solidFill>
            <a:srgbClr val="E1DFDF"/>
          </a:solidFill>
          <a:ln>
            <a:noFill/>
          </a:ln>
        </p:spPr>
      </p:pic>
      <p:sp>
        <p:nvSpPr>
          <p:cNvPr id="427" name="Google Shape;427;p54"/>
          <p:cNvSpPr txBox="1">
            <a:spLocks noGrp="1"/>
          </p:cNvSpPr>
          <p:nvPr>
            <p:ph type="body" idx="1"/>
          </p:nvPr>
        </p:nvSpPr>
        <p:spPr>
          <a:xfrm>
            <a:off x="8303750" y="1993975"/>
            <a:ext cx="3446400" cy="16269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383"/>
              <a:buNone/>
            </a:pPr>
            <a:r>
              <a:rPr lang="en-US" sz="2427"/>
              <a:t>Example of jobs:</a:t>
            </a:r>
            <a:endParaRPr sz="2327"/>
          </a:p>
          <a:p>
            <a:pPr marL="285750" lvl="0" indent="-338425" algn="l" rtl="0">
              <a:lnSpc>
                <a:spcPct val="80000"/>
              </a:lnSpc>
              <a:spcBef>
                <a:spcPts val="1000"/>
              </a:spcBef>
              <a:spcAft>
                <a:spcPts val="0"/>
              </a:spcAft>
              <a:buSzPts val="2360"/>
              <a:buFont typeface="Arial"/>
              <a:buChar char="•"/>
            </a:pPr>
            <a:r>
              <a:rPr lang="en-US" sz="2427"/>
              <a:t>QA Inspectors</a:t>
            </a:r>
            <a:endParaRPr sz="2327"/>
          </a:p>
          <a:p>
            <a:pPr marL="285750" lvl="0" indent="-338425" algn="l" rtl="0">
              <a:lnSpc>
                <a:spcPct val="80000"/>
              </a:lnSpc>
              <a:spcBef>
                <a:spcPts val="1000"/>
              </a:spcBef>
              <a:spcAft>
                <a:spcPts val="0"/>
              </a:spcAft>
              <a:buSzPts val="2360"/>
              <a:buFont typeface="Arial"/>
              <a:buChar char="•"/>
            </a:pPr>
            <a:r>
              <a:rPr lang="en-US" sz="2427"/>
              <a:t>Engineers</a:t>
            </a:r>
            <a:endParaRPr sz="2327"/>
          </a:p>
          <a:p>
            <a:pPr marL="285750" lvl="0" indent="-338425" algn="l" rtl="0">
              <a:lnSpc>
                <a:spcPct val="80000"/>
              </a:lnSpc>
              <a:spcBef>
                <a:spcPts val="1000"/>
              </a:spcBef>
              <a:spcAft>
                <a:spcPts val="0"/>
              </a:spcAft>
              <a:buSzPts val="2360"/>
              <a:buFont typeface="Arial"/>
              <a:buChar char="•"/>
            </a:pPr>
            <a:r>
              <a:rPr lang="en-US" sz="2427"/>
              <a:t>Technologists / Technicians</a:t>
            </a:r>
            <a:endParaRPr sz="2327"/>
          </a:p>
          <a:p>
            <a:pPr marL="285750" lvl="0" indent="-338425" algn="l" rtl="0">
              <a:lnSpc>
                <a:spcPct val="80000"/>
              </a:lnSpc>
              <a:spcBef>
                <a:spcPts val="1000"/>
              </a:spcBef>
              <a:spcAft>
                <a:spcPts val="0"/>
              </a:spcAft>
              <a:buSzPts val="2360"/>
              <a:buFont typeface="Arial"/>
              <a:buChar char="•"/>
            </a:pPr>
            <a:r>
              <a:rPr lang="en-US" sz="2427"/>
              <a:t>Scientists</a:t>
            </a:r>
            <a:endParaRPr sz="2327"/>
          </a:p>
          <a:p>
            <a:pPr marL="285750" lvl="0" indent="-338425" algn="l" rtl="0">
              <a:lnSpc>
                <a:spcPct val="80000"/>
              </a:lnSpc>
              <a:spcBef>
                <a:spcPts val="1000"/>
              </a:spcBef>
              <a:spcAft>
                <a:spcPts val="0"/>
              </a:spcAft>
              <a:buSzPts val="2360"/>
              <a:buFont typeface="Arial"/>
              <a:buChar char="•"/>
            </a:pPr>
            <a:r>
              <a:rPr lang="en-US" sz="2427"/>
              <a:t>Admin Staff</a:t>
            </a:r>
            <a:endParaRPr sz="2327"/>
          </a:p>
          <a:p>
            <a:pPr marL="285750" lvl="0" indent="-338425" algn="l" rtl="0">
              <a:lnSpc>
                <a:spcPct val="80000"/>
              </a:lnSpc>
              <a:spcBef>
                <a:spcPts val="1000"/>
              </a:spcBef>
              <a:spcAft>
                <a:spcPts val="0"/>
              </a:spcAft>
              <a:buSzPts val="2360"/>
              <a:buFont typeface="Arial"/>
              <a:buChar char="•"/>
            </a:pPr>
            <a:r>
              <a:rPr lang="en-US" sz="2427"/>
              <a:t>Safety Officers</a:t>
            </a:r>
            <a:endParaRPr sz="2327"/>
          </a:p>
          <a:p>
            <a:pPr marL="285750" lvl="0" indent="-338425" algn="l" rtl="0">
              <a:lnSpc>
                <a:spcPct val="80000"/>
              </a:lnSpc>
              <a:spcBef>
                <a:spcPts val="1000"/>
              </a:spcBef>
              <a:spcAft>
                <a:spcPts val="0"/>
              </a:spcAft>
              <a:buSzPts val="2360"/>
              <a:buFont typeface="Arial"/>
              <a:buChar char="•"/>
            </a:pPr>
            <a:r>
              <a:rPr lang="en-US" sz="2427"/>
              <a:t>5S Officers and Auditors</a:t>
            </a:r>
            <a:endParaRPr sz="2327"/>
          </a:p>
          <a:p>
            <a:pPr marL="285750" lvl="0" indent="-338425" algn="l" rtl="0">
              <a:lnSpc>
                <a:spcPct val="80000"/>
              </a:lnSpc>
              <a:spcBef>
                <a:spcPts val="1000"/>
              </a:spcBef>
              <a:spcAft>
                <a:spcPts val="0"/>
              </a:spcAft>
              <a:buSzPts val="2360"/>
              <a:buFont typeface="Arial"/>
              <a:buChar char="•"/>
            </a:pPr>
            <a:r>
              <a:rPr lang="en-US" sz="2427"/>
              <a:t>Entrepreneurs</a:t>
            </a:r>
            <a:endParaRPr sz="2327"/>
          </a:p>
          <a:p>
            <a:pPr marL="285750" lvl="0" indent="-338425" algn="l" rtl="0">
              <a:lnSpc>
                <a:spcPct val="80000"/>
              </a:lnSpc>
              <a:spcBef>
                <a:spcPts val="1000"/>
              </a:spcBef>
              <a:spcAft>
                <a:spcPts val="0"/>
              </a:spcAft>
              <a:buSzPts val="2360"/>
              <a:buFont typeface="Arial"/>
              <a:buChar char="•"/>
            </a:pPr>
            <a:r>
              <a:rPr lang="en-US" sz="2427"/>
              <a:t>Trainers/ Teachers</a:t>
            </a:r>
            <a:endParaRPr sz="2327"/>
          </a:p>
          <a:p>
            <a:pPr marL="285750" lvl="0" indent="-210184" algn="l" rtl="0">
              <a:lnSpc>
                <a:spcPct val="80000"/>
              </a:lnSpc>
              <a:spcBef>
                <a:spcPts val="1000"/>
              </a:spcBef>
              <a:spcAft>
                <a:spcPts val="0"/>
              </a:spcAft>
              <a:buSzPts val="298"/>
              <a:buFont typeface="Arial"/>
              <a:buNone/>
            </a:pPr>
            <a:endParaRPr sz="2250"/>
          </a:p>
          <a:p>
            <a:pPr marL="285750" lvl="0" indent="-210184" algn="l" rtl="0">
              <a:lnSpc>
                <a:spcPct val="80000"/>
              </a:lnSpc>
              <a:spcBef>
                <a:spcPts val="1000"/>
              </a:spcBef>
              <a:spcAft>
                <a:spcPts val="0"/>
              </a:spcAft>
              <a:buSzPts val="298"/>
              <a:buFont typeface="Arial"/>
              <a:buNone/>
            </a:pPr>
            <a:endParaRPr sz="225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3"/>
          <p:cNvSpPr txBox="1">
            <a:spLocks noGrp="1"/>
          </p:cNvSpPr>
          <p:nvPr>
            <p:ph type="title"/>
          </p:nvPr>
        </p:nvSpPr>
        <p:spPr>
          <a:xfrm>
            <a:off x="8549640" y="685800"/>
            <a:ext cx="3200400" cy="5524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424242"/>
              </a:buClr>
              <a:buSzPts val="2800"/>
              <a:buFont typeface="Rockwell"/>
              <a:buNone/>
            </a:pPr>
            <a:r>
              <a:rPr lang="en-US" sz="2800" b="1" i="0" u="none" strike="noStrike">
                <a:solidFill>
                  <a:srgbClr val="424242"/>
                </a:solidFill>
                <a:latin typeface="Rockwell"/>
                <a:ea typeface="Rockwell"/>
                <a:cs typeface="Rockwell"/>
                <a:sym typeface="Rockwell"/>
              </a:rPr>
              <a:t>OVEREXERTION</a:t>
            </a:r>
            <a:endParaRPr sz="4400">
              <a:latin typeface="Rockwell"/>
              <a:ea typeface="Rockwell"/>
              <a:cs typeface="Rockwell"/>
              <a:sym typeface="Rockwell"/>
            </a:endParaRPr>
          </a:p>
        </p:txBody>
      </p:sp>
      <p:sp>
        <p:nvSpPr>
          <p:cNvPr id="418" name="Google Shape;418;p53"/>
          <p:cNvSpPr txBox="1">
            <a:spLocks noGrp="1"/>
          </p:cNvSpPr>
          <p:nvPr>
            <p:ph type="body" idx="1"/>
          </p:nvPr>
        </p:nvSpPr>
        <p:spPr>
          <a:xfrm>
            <a:off x="8549640" y="1419225"/>
            <a:ext cx="3200400" cy="4295775"/>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100000"/>
              </a:lnSpc>
              <a:spcBef>
                <a:spcPts val="0"/>
              </a:spcBef>
              <a:spcAft>
                <a:spcPts val="0"/>
              </a:spcAft>
              <a:buSzPct val="85000"/>
              <a:buNone/>
            </a:pPr>
            <a:r>
              <a:rPr lang="en-US" sz="2600" b="1" i="0" u="none" strike="noStrike">
                <a:solidFill>
                  <a:srgbClr val="424242"/>
                </a:solidFill>
                <a:latin typeface="Maven Pro"/>
                <a:ea typeface="Maven Pro"/>
                <a:cs typeface="Maven Pro"/>
                <a:sym typeface="Maven Pro"/>
              </a:rPr>
              <a:t>Overexertion is a primary cause of workplace injuries, accidents and illnesses. </a:t>
            </a:r>
            <a:endParaRPr/>
          </a:p>
          <a:p>
            <a:pPr marL="0" lvl="0" indent="0" algn="just" rtl="0">
              <a:lnSpc>
                <a:spcPct val="100000"/>
              </a:lnSpc>
              <a:spcBef>
                <a:spcPts val="1600"/>
              </a:spcBef>
              <a:spcAft>
                <a:spcPts val="0"/>
              </a:spcAft>
              <a:buSzPct val="85000"/>
              <a:buNone/>
            </a:pPr>
            <a:r>
              <a:rPr lang="en-US" sz="2600" b="1" i="0" u="none" strike="noStrike">
                <a:solidFill>
                  <a:srgbClr val="424242"/>
                </a:solidFill>
                <a:latin typeface="Maven Pro"/>
                <a:ea typeface="Maven Pro"/>
                <a:cs typeface="Maven Pro"/>
                <a:sym typeface="Maven Pro"/>
              </a:rPr>
              <a:t>Robots are designed based from the idea that to improve work safety, jobs that may cause injury, illness or accident should be done by a robot.</a:t>
            </a:r>
            <a:endParaRPr sz="1900" b="0"/>
          </a:p>
          <a:p>
            <a:pPr marL="0" lvl="0" indent="0" algn="l" rtl="0">
              <a:lnSpc>
                <a:spcPct val="100000"/>
              </a:lnSpc>
              <a:spcBef>
                <a:spcPts val="2600"/>
              </a:spcBef>
              <a:spcAft>
                <a:spcPts val="0"/>
              </a:spcAft>
              <a:buSzPct val="85000"/>
              <a:buNone/>
            </a:pPr>
            <a:br>
              <a:rPr lang="en-US"/>
            </a:br>
            <a:endParaRPr/>
          </a:p>
        </p:txBody>
      </p:sp>
      <p:pic>
        <p:nvPicPr>
          <p:cNvPr id="419" name="Google Shape;419;p53"/>
          <p:cNvPicPr preferRelativeResize="0"/>
          <p:nvPr/>
        </p:nvPicPr>
        <p:blipFill rotWithShape="1">
          <a:blip r:embed="rId3">
            <a:alphaModFix/>
          </a:blip>
          <a:srcRect/>
          <a:stretch/>
        </p:blipFill>
        <p:spPr>
          <a:xfrm>
            <a:off x="0" y="0"/>
            <a:ext cx="8303740" cy="3524250"/>
          </a:xfrm>
          <a:prstGeom prst="rect">
            <a:avLst/>
          </a:prstGeom>
          <a:noFill/>
          <a:ln>
            <a:noFill/>
          </a:ln>
        </p:spPr>
      </p:pic>
      <p:pic>
        <p:nvPicPr>
          <p:cNvPr id="420" name="Google Shape;420;p53"/>
          <p:cNvPicPr preferRelativeResize="0">
            <a:picLocks noGrp="1"/>
          </p:cNvPicPr>
          <p:nvPr>
            <p:ph type="pic" idx="2"/>
          </p:nvPr>
        </p:nvPicPr>
        <p:blipFill rotWithShape="1">
          <a:blip r:embed="rId4">
            <a:alphaModFix/>
          </a:blip>
          <a:srcRect l="13083" r="13082"/>
          <a:stretch/>
        </p:blipFill>
        <p:spPr>
          <a:xfrm>
            <a:off x="0" y="3524250"/>
            <a:ext cx="8303740" cy="3333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txBox="1">
            <a:spLocks noGrp="1"/>
          </p:cNvSpPr>
          <p:nvPr>
            <p:ph type="title"/>
          </p:nvPr>
        </p:nvSpPr>
        <p:spPr>
          <a:xfrm>
            <a:off x="8463915" y="2495550"/>
            <a:ext cx="3642360" cy="1866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4000"/>
              <a:buFont typeface="Rockwell"/>
              <a:buNone/>
            </a:pPr>
            <a:r>
              <a:rPr lang="en-US" sz="4000"/>
              <a:t>LOW COST OF MANUFACTURED PRODUCTS</a:t>
            </a:r>
            <a:endParaRPr sz="4000"/>
          </a:p>
        </p:txBody>
      </p:sp>
      <p:pic>
        <p:nvPicPr>
          <p:cNvPr id="433" name="Google Shape;433;p55"/>
          <p:cNvPicPr preferRelativeResize="0">
            <a:picLocks noGrp="1"/>
          </p:cNvPicPr>
          <p:nvPr>
            <p:ph type="pic" idx="2"/>
          </p:nvPr>
        </p:nvPicPr>
        <p:blipFill rotWithShape="1">
          <a:blip r:embed="rId3">
            <a:alphaModFix/>
          </a:blip>
          <a:srcRect l="15946" r="15946"/>
          <a:stretch/>
        </p:blipFill>
        <p:spPr>
          <a:xfrm>
            <a:off x="0" y="0"/>
            <a:ext cx="8303740" cy="3495675"/>
          </a:xfrm>
          <a:prstGeom prst="rect">
            <a:avLst/>
          </a:prstGeom>
          <a:solidFill>
            <a:srgbClr val="E1DFDF"/>
          </a:solidFill>
          <a:ln>
            <a:noFill/>
          </a:ln>
        </p:spPr>
      </p:pic>
      <p:pic>
        <p:nvPicPr>
          <p:cNvPr id="434" name="Google Shape;434;p55"/>
          <p:cNvPicPr preferRelativeResize="0"/>
          <p:nvPr/>
        </p:nvPicPr>
        <p:blipFill rotWithShape="1">
          <a:blip r:embed="rId4">
            <a:alphaModFix/>
          </a:blip>
          <a:srcRect/>
          <a:stretch/>
        </p:blipFill>
        <p:spPr>
          <a:xfrm>
            <a:off x="0" y="3495675"/>
            <a:ext cx="8303740" cy="3362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6"/>
          <p:cNvSpPr txBox="1">
            <a:spLocks noGrp="1"/>
          </p:cNvSpPr>
          <p:nvPr>
            <p:ph type="title"/>
          </p:nvPr>
        </p:nvSpPr>
        <p:spPr>
          <a:xfrm>
            <a:off x="8549640" y="2333625"/>
            <a:ext cx="3200400" cy="17373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4000"/>
              <a:buFont typeface="Rockwell"/>
              <a:buNone/>
            </a:pPr>
            <a:r>
              <a:rPr lang="en-US" sz="4000"/>
              <a:t>ROBOT SAVE LIVES</a:t>
            </a:r>
            <a:endParaRPr sz="4000"/>
          </a:p>
        </p:txBody>
      </p:sp>
      <p:pic>
        <p:nvPicPr>
          <p:cNvPr id="440" name="Google Shape;440;p56"/>
          <p:cNvPicPr preferRelativeResize="0">
            <a:picLocks noGrp="1"/>
          </p:cNvPicPr>
          <p:nvPr>
            <p:ph type="pic" idx="2"/>
          </p:nvPr>
        </p:nvPicPr>
        <p:blipFill rotWithShape="1">
          <a:blip r:embed="rId3">
            <a:alphaModFix/>
          </a:blip>
          <a:srcRect l="16094" r="16094"/>
          <a:stretch/>
        </p:blipFill>
        <p:spPr>
          <a:xfrm>
            <a:off x="4024313" y="3436017"/>
            <a:ext cx="4271962" cy="3421984"/>
          </a:xfrm>
          <a:prstGeom prst="rect">
            <a:avLst/>
          </a:prstGeom>
          <a:solidFill>
            <a:srgbClr val="E1DFDF"/>
          </a:solidFill>
          <a:ln>
            <a:noFill/>
          </a:ln>
        </p:spPr>
      </p:pic>
      <p:pic>
        <p:nvPicPr>
          <p:cNvPr id="441" name="Google Shape;441;p56"/>
          <p:cNvPicPr preferRelativeResize="0"/>
          <p:nvPr/>
        </p:nvPicPr>
        <p:blipFill rotWithShape="1">
          <a:blip r:embed="rId4">
            <a:alphaModFix/>
          </a:blip>
          <a:srcRect/>
          <a:stretch/>
        </p:blipFill>
        <p:spPr>
          <a:xfrm>
            <a:off x="0" y="3429000"/>
            <a:ext cx="4024313" cy="3429000"/>
          </a:xfrm>
          <a:prstGeom prst="rect">
            <a:avLst/>
          </a:prstGeom>
          <a:noFill/>
          <a:ln>
            <a:noFill/>
          </a:ln>
        </p:spPr>
      </p:pic>
      <p:pic>
        <p:nvPicPr>
          <p:cNvPr id="442" name="Google Shape;442;p56"/>
          <p:cNvPicPr preferRelativeResize="0"/>
          <p:nvPr/>
        </p:nvPicPr>
        <p:blipFill rotWithShape="1">
          <a:blip r:embed="rId5">
            <a:alphaModFix/>
          </a:blip>
          <a:srcRect/>
          <a:stretch/>
        </p:blipFill>
        <p:spPr>
          <a:xfrm>
            <a:off x="0" y="7016"/>
            <a:ext cx="4024313" cy="3429001"/>
          </a:xfrm>
          <a:prstGeom prst="rect">
            <a:avLst/>
          </a:prstGeom>
          <a:noFill/>
          <a:ln>
            <a:noFill/>
          </a:ln>
        </p:spPr>
      </p:pic>
      <p:pic>
        <p:nvPicPr>
          <p:cNvPr id="443" name="Google Shape;443;p56"/>
          <p:cNvPicPr preferRelativeResize="0"/>
          <p:nvPr/>
        </p:nvPicPr>
        <p:blipFill rotWithShape="1">
          <a:blip r:embed="rId6">
            <a:alphaModFix/>
          </a:blip>
          <a:srcRect/>
          <a:stretch/>
        </p:blipFill>
        <p:spPr>
          <a:xfrm>
            <a:off x="4024313" y="7017"/>
            <a:ext cx="4271962" cy="3429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5767591" y="2122082"/>
            <a:ext cx="6424409" cy="120811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“Advance Concepts”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93578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1746367" y="1516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R.U.R's Theme</a:t>
            </a:r>
            <a:endParaRPr/>
          </a:p>
        </p:txBody>
      </p:sp>
      <p:sp>
        <p:nvSpPr>
          <p:cNvPr id="159" name="Google Shape;159;p20"/>
          <p:cNvSpPr txBox="1">
            <a:spLocks noGrp="1"/>
          </p:cNvSpPr>
          <p:nvPr>
            <p:ph type="body" idx="1"/>
          </p:nvPr>
        </p:nvSpPr>
        <p:spPr>
          <a:xfrm>
            <a:off x="5092900" y="1927900"/>
            <a:ext cx="6501900" cy="4137600"/>
          </a:xfrm>
          <a:prstGeom prst="rect">
            <a:avLst/>
          </a:prstGeom>
          <a:noFill/>
          <a:ln>
            <a:noFill/>
          </a:ln>
        </p:spPr>
        <p:txBody>
          <a:bodyPr spcFirstLastPara="1" wrap="square" lIns="91425" tIns="45700" rIns="91425" bIns="45700" anchor="t" anchorCtr="0">
            <a:noAutofit/>
          </a:bodyPr>
          <a:lstStyle/>
          <a:p>
            <a:pPr marL="609600" lvl="0" indent="-500249" algn="just" rtl="0">
              <a:lnSpc>
                <a:spcPct val="70000"/>
              </a:lnSpc>
              <a:spcBef>
                <a:spcPts val="1200"/>
              </a:spcBef>
              <a:spcAft>
                <a:spcPts val="0"/>
              </a:spcAft>
              <a:buSzPts val="3078"/>
              <a:buFont typeface="Maven Pro SemiBold"/>
              <a:buChar char="▪"/>
            </a:pPr>
            <a:r>
              <a:rPr lang="en-US" sz="3077" dirty="0">
                <a:latin typeface="Maven Pro SemiBold"/>
                <a:ea typeface="Maven Pro SemiBold"/>
                <a:cs typeface="Maven Pro SemiBold"/>
                <a:sym typeface="Maven Pro SemiBold"/>
              </a:rPr>
              <a:t>Dehumanization of man in a technological civilization.</a:t>
            </a:r>
            <a:endParaRPr sz="3077" dirty="0">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None/>
            </a:pPr>
            <a:endParaRPr sz="3077" dirty="0">
              <a:latin typeface="Maven Pro SemiBold"/>
              <a:ea typeface="Maven Pro SemiBold"/>
              <a:cs typeface="Maven Pro SemiBold"/>
              <a:sym typeface="Maven Pro SemiBold"/>
            </a:endParaRPr>
          </a:p>
          <a:p>
            <a:pPr marL="609600" lvl="0" indent="-500249" algn="just" rtl="0">
              <a:lnSpc>
                <a:spcPct val="70000"/>
              </a:lnSpc>
              <a:spcBef>
                <a:spcPts val="0"/>
              </a:spcBef>
              <a:spcAft>
                <a:spcPts val="0"/>
              </a:spcAft>
              <a:buSzPts val="3078"/>
              <a:buFont typeface="Maven Pro SemiBold"/>
              <a:buChar char="▪"/>
            </a:pPr>
            <a:r>
              <a:rPr lang="en-US" sz="3077" dirty="0">
                <a:latin typeface="Maven Pro SemiBold"/>
                <a:ea typeface="Maven Pro SemiBold"/>
                <a:cs typeface="Maven Pro SemiBold"/>
                <a:sym typeface="Maven Pro SemiBold"/>
              </a:rPr>
              <a:t>Robots were not mechanical in nature but were created through chemical means.</a:t>
            </a:r>
            <a:endParaRPr sz="3077" dirty="0">
              <a:latin typeface="Maven Pro SemiBold"/>
              <a:ea typeface="Maven Pro SemiBold"/>
              <a:cs typeface="Maven Pro SemiBold"/>
              <a:sym typeface="Maven Pro SemiBold"/>
            </a:endParaRPr>
          </a:p>
          <a:p>
            <a:pPr marL="457200" lvl="0" indent="0" algn="just" rtl="0">
              <a:lnSpc>
                <a:spcPct val="70000"/>
              </a:lnSpc>
              <a:spcBef>
                <a:spcPts val="0"/>
              </a:spcBef>
              <a:spcAft>
                <a:spcPts val="0"/>
              </a:spcAft>
              <a:buNone/>
            </a:pPr>
            <a:endParaRPr sz="3077" dirty="0">
              <a:latin typeface="Maven Pro SemiBold"/>
              <a:ea typeface="Maven Pro SemiBold"/>
              <a:cs typeface="Maven Pro SemiBold"/>
              <a:sym typeface="Maven Pro SemiBold"/>
            </a:endParaRPr>
          </a:p>
          <a:p>
            <a:pPr marL="609600" lvl="0" indent="-500248" algn="just" rtl="0">
              <a:lnSpc>
                <a:spcPct val="70000"/>
              </a:lnSpc>
              <a:spcBef>
                <a:spcPts val="0"/>
              </a:spcBef>
              <a:spcAft>
                <a:spcPts val="0"/>
              </a:spcAft>
              <a:buSzPts val="3078"/>
              <a:buFont typeface="Maven Pro SemiBold"/>
              <a:buChar char="▪"/>
            </a:pPr>
            <a:r>
              <a:rPr lang="en-US" sz="3077" dirty="0">
                <a:latin typeface="Maven Pro SemiBold"/>
                <a:ea typeface="Maven Pro SemiBold"/>
                <a:cs typeface="Maven Pro SemiBold"/>
                <a:sym typeface="Maven Pro SemiBold"/>
              </a:rPr>
              <a:t>"It is with horror, frankly, that he rejects all responsibility for the idea that metal contraptions could ever replace human beings.”</a:t>
            </a:r>
            <a:endParaRPr sz="307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012" dirty="0"/>
          </a:p>
        </p:txBody>
      </p:sp>
      <p:pic>
        <p:nvPicPr>
          <p:cNvPr id="160" name="Google Shape;160;p20"/>
          <p:cNvPicPr preferRelativeResize="0"/>
          <p:nvPr/>
        </p:nvPicPr>
        <p:blipFill rotWithShape="1">
          <a:blip r:embed="rId3">
            <a:alphaModFix/>
          </a:blip>
          <a:srcRect/>
          <a:stretch/>
        </p:blipFill>
        <p:spPr>
          <a:xfrm>
            <a:off x="596667" y="1927900"/>
            <a:ext cx="4262633" cy="459283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9"/>
          <p:cNvSpPr txBox="1">
            <a:spLocks noGrp="1"/>
          </p:cNvSpPr>
          <p:nvPr>
            <p:ph type="title"/>
          </p:nvPr>
        </p:nvSpPr>
        <p:spPr>
          <a:xfrm>
            <a:off x="8503950" y="1000501"/>
            <a:ext cx="3480300" cy="1428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r>
              <a:rPr lang="en-US" sz="2000"/>
              <a:t>MECHANICAL MANIPULATOR KINEMATIC DIAGRAM WITH JOINT VARIABLE LABELS, LINK LABELS  AND ASSIGNED D-H FRAMES</a:t>
            </a:r>
            <a:br>
              <a:rPr lang="en-US" sz="2000"/>
            </a:br>
            <a:endParaRPr sz="2000"/>
          </a:p>
        </p:txBody>
      </p:sp>
      <p:sp>
        <p:nvSpPr>
          <p:cNvPr id="467" name="Google Shape;467;p59"/>
          <p:cNvSpPr txBox="1">
            <a:spLocks noGrp="1"/>
          </p:cNvSpPr>
          <p:nvPr>
            <p:ph type="body" idx="1"/>
          </p:nvPr>
        </p:nvSpPr>
        <p:spPr>
          <a:xfrm>
            <a:off x="8503950" y="2116500"/>
            <a:ext cx="3480300" cy="4741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SzPts val="1275"/>
              <a:buNone/>
            </a:pPr>
            <a:r>
              <a:rPr lang="en-US" sz="2000" dirty="0"/>
              <a:t>The ‘cylinders ‘</a:t>
            </a:r>
            <a:r>
              <a:rPr lang="en-US" sz="2000" dirty="0">
                <a:solidFill>
                  <a:schemeClr val="dk1"/>
                </a:solidFill>
              </a:rPr>
              <a:t>are the revolute joints or the motor actuator joints.</a:t>
            </a:r>
            <a:endParaRPr sz="2000" dirty="0"/>
          </a:p>
          <a:p>
            <a:pPr marL="0" lvl="0" indent="0" algn="l" rtl="0">
              <a:lnSpc>
                <a:spcPct val="100000"/>
              </a:lnSpc>
              <a:spcBef>
                <a:spcPts val="1000"/>
              </a:spcBef>
              <a:spcAft>
                <a:spcPts val="0"/>
              </a:spcAft>
              <a:buSzPts val="1275"/>
              <a:buNone/>
            </a:pPr>
            <a:r>
              <a:rPr lang="en-US" sz="2000" dirty="0"/>
              <a:t>The ‘cubes’ </a:t>
            </a:r>
            <a:r>
              <a:rPr lang="en-US" sz="2000" dirty="0">
                <a:solidFill>
                  <a:schemeClr val="dk1"/>
                </a:solidFill>
              </a:rPr>
              <a:t>are the prismatic joints or it can be either pneumatic cylinders, rod less cylinders or any translating joints.</a:t>
            </a:r>
            <a:endParaRPr sz="2000" dirty="0"/>
          </a:p>
          <a:p>
            <a:pPr marL="0" lvl="0" indent="0" algn="l" rtl="0">
              <a:lnSpc>
                <a:spcPct val="100000"/>
              </a:lnSpc>
              <a:spcBef>
                <a:spcPts val="1000"/>
              </a:spcBef>
              <a:spcAft>
                <a:spcPts val="0"/>
              </a:spcAft>
              <a:buSzPts val="1275"/>
              <a:buNone/>
            </a:pPr>
            <a:r>
              <a:rPr lang="en-US" sz="2000" dirty="0"/>
              <a:t>The ‘cartesian systems’ </a:t>
            </a:r>
            <a:r>
              <a:rPr lang="en-US" sz="2000" dirty="0">
                <a:solidFill>
                  <a:schemeClr val="dk1"/>
                </a:solidFill>
              </a:rPr>
              <a:t>are the </a:t>
            </a:r>
            <a:r>
              <a:rPr lang="en-US" sz="2000" dirty="0"/>
              <a:t>frames. </a:t>
            </a:r>
            <a:r>
              <a:rPr lang="en-US" sz="2000" dirty="0">
                <a:solidFill>
                  <a:schemeClr val="dk1"/>
                </a:solidFill>
              </a:rPr>
              <a:t>They indicate the orientation and position of the manipulator’s part.</a:t>
            </a:r>
            <a:endParaRPr sz="2000" dirty="0"/>
          </a:p>
          <a:p>
            <a:pPr marL="0" lvl="0" indent="0" algn="l" rtl="0">
              <a:lnSpc>
                <a:spcPct val="100000"/>
              </a:lnSpc>
              <a:spcBef>
                <a:spcPts val="1000"/>
              </a:spcBef>
              <a:spcAft>
                <a:spcPts val="0"/>
              </a:spcAft>
              <a:buSzPts val="1275"/>
              <a:buNone/>
            </a:pPr>
            <a:r>
              <a:rPr lang="en-US" sz="2000" dirty="0"/>
              <a:t>The ‘</a:t>
            </a:r>
            <a:r>
              <a:rPr lang="en-US" sz="2000" dirty="0" err="1"/>
              <a:t>Θs</a:t>
            </a:r>
            <a:r>
              <a:rPr lang="en-US" sz="2000" dirty="0"/>
              <a:t>’ and ‘ds ‘</a:t>
            </a:r>
            <a:r>
              <a:rPr lang="en-US" sz="2000" dirty="0">
                <a:solidFill>
                  <a:schemeClr val="dk1"/>
                </a:solidFill>
              </a:rPr>
              <a:t>are the joint variables.</a:t>
            </a:r>
            <a:endParaRPr sz="2000" dirty="0"/>
          </a:p>
          <a:p>
            <a:pPr marL="0" lvl="0" indent="0" algn="l" rtl="0">
              <a:lnSpc>
                <a:spcPct val="100000"/>
              </a:lnSpc>
              <a:spcBef>
                <a:spcPts val="1000"/>
              </a:spcBef>
              <a:spcAft>
                <a:spcPts val="0"/>
              </a:spcAft>
              <a:buSzPts val="1275"/>
              <a:buNone/>
            </a:pPr>
            <a:r>
              <a:rPr lang="en-US" sz="2000" dirty="0"/>
              <a:t>The ‘a’ </a:t>
            </a:r>
            <a:r>
              <a:rPr lang="en-US" sz="2000" dirty="0">
                <a:solidFill>
                  <a:schemeClr val="dk1"/>
                </a:solidFill>
              </a:rPr>
              <a:t>are the link lengths.</a:t>
            </a:r>
            <a:endParaRPr sz="2000" dirty="0"/>
          </a:p>
        </p:txBody>
      </p:sp>
      <p:sp>
        <p:nvSpPr>
          <p:cNvPr id="468" name="Google Shape;468;p59"/>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469" name="Google Shape;469;p59"/>
          <p:cNvPicPr preferRelativeResize="0"/>
          <p:nvPr/>
        </p:nvPicPr>
        <p:blipFill rotWithShape="1">
          <a:blip r:embed="rId3">
            <a:alphaModFix/>
          </a:blip>
          <a:srcRect/>
          <a:stretch/>
        </p:blipFill>
        <p:spPr>
          <a:xfrm>
            <a:off x="0" y="1"/>
            <a:ext cx="8303740" cy="3429000"/>
          </a:xfrm>
          <a:prstGeom prst="rect">
            <a:avLst/>
          </a:prstGeom>
          <a:noFill/>
          <a:ln>
            <a:noFill/>
          </a:ln>
        </p:spPr>
      </p:pic>
      <p:pic>
        <p:nvPicPr>
          <p:cNvPr id="470" name="Google Shape;470;p59"/>
          <p:cNvPicPr preferRelativeResize="0"/>
          <p:nvPr/>
        </p:nvPicPr>
        <p:blipFill rotWithShape="1">
          <a:blip r:embed="rId4">
            <a:alphaModFix/>
          </a:blip>
          <a:srcRect/>
          <a:stretch/>
        </p:blipFill>
        <p:spPr>
          <a:xfrm>
            <a:off x="1" y="3429001"/>
            <a:ext cx="8303740" cy="3429000"/>
          </a:xfrm>
          <a:prstGeom prst="rect">
            <a:avLst/>
          </a:prstGeom>
          <a:noFill/>
          <a:ln>
            <a:noFill/>
          </a:ln>
        </p:spPr>
      </p:pic>
      <p:sp>
        <p:nvSpPr>
          <p:cNvPr id="471" name="Google Shape;471;p59"/>
          <p:cNvSpPr txBox="1"/>
          <p:nvPr/>
        </p:nvSpPr>
        <p:spPr>
          <a:xfrm>
            <a:off x="4210050" y="2305050"/>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50"/>
                </a:solidFill>
                <a:latin typeface="Rockwell"/>
                <a:ea typeface="Rockwell"/>
                <a:cs typeface="Rockwell"/>
                <a:sym typeface="Rockwell"/>
              </a:rPr>
              <a:t>Articulated Manipulator</a:t>
            </a:r>
            <a:endParaRPr sz="2400" b="1" i="0" u="none" strike="noStrike" cap="none">
              <a:solidFill>
                <a:srgbClr val="00B050"/>
              </a:solidFill>
              <a:latin typeface="Rockwell"/>
              <a:ea typeface="Rockwell"/>
              <a:cs typeface="Rockwell"/>
              <a:sym typeface="Rockwell"/>
            </a:endParaRPr>
          </a:p>
        </p:txBody>
      </p:sp>
      <p:sp>
        <p:nvSpPr>
          <p:cNvPr id="472" name="Google Shape;472;p59"/>
          <p:cNvSpPr txBox="1"/>
          <p:nvPr/>
        </p:nvSpPr>
        <p:spPr>
          <a:xfrm>
            <a:off x="3781425" y="5441096"/>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ckwell"/>
                <a:ea typeface="Rockwell"/>
                <a:cs typeface="Rockwell"/>
                <a:sym typeface="Rockwell"/>
              </a:rPr>
              <a:t>Cartesian Manipulator</a:t>
            </a:r>
            <a:endParaRPr sz="2400" b="1" i="0" u="none" strike="noStrike" cap="none">
              <a:solidFill>
                <a:srgbClr val="FF0000"/>
              </a:solidFill>
              <a:latin typeface="Rockwell"/>
              <a:ea typeface="Rockwell"/>
              <a:cs typeface="Rockwell"/>
              <a:sym typeface="Rockwe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0"/>
          <p:cNvSpPr txBox="1">
            <a:spLocks noGrp="1"/>
          </p:cNvSpPr>
          <p:nvPr>
            <p:ph type="title"/>
          </p:nvPr>
        </p:nvSpPr>
        <p:spPr>
          <a:xfrm>
            <a:off x="8549640" y="238125"/>
            <a:ext cx="3200400" cy="15049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Rockwell"/>
              <a:buNone/>
            </a:pPr>
            <a:r>
              <a:rPr lang="en-US"/>
              <a:t>D-H PARAMETRIC TABLE</a:t>
            </a:r>
            <a:br>
              <a:rPr lang="en-US"/>
            </a:br>
            <a:endParaRPr/>
          </a:p>
        </p:txBody>
      </p:sp>
      <p:sp>
        <p:nvSpPr>
          <p:cNvPr id="478" name="Google Shape;478;p60"/>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sp>
        <p:nvSpPr>
          <p:cNvPr id="479" name="Google Shape;479;p60"/>
          <p:cNvSpPr txBox="1">
            <a:spLocks noGrp="1"/>
          </p:cNvSpPr>
          <p:nvPr>
            <p:ph type="body" idx="1"/>
          </p:nvPr>
        </p:nvSpPr>
        <p:spPr>
          <a:xfrm>
            <a:off x="8549640" y="1371599"/>
            <a:ext cx="3509010" cy="5143501"/>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00000"/>
              </a:lnSpc>
              <a:spcBef>
                <a:spcPts val="0"/>
              </a:spcBef>
              <a:spcAft>
                <a:spcPts val="0"/>
              </a:spcAft>
              <a:buSzPts val="1190"/>
              <a:buNone/>
            </a:pPr>
            <a:r>
              <a:rPr lang="en-US" sz="2000" dirty="0"/>
              <a:t>‘</a:t>
            </a:r>
            <a:r>
              <a:rPr lang="en-US" sz="2400" dirty="0"/>
              <a:t>Θ’ </a:t>
            </a:r>
            <a:r>
              <a:rPr lang="en-US" sz="2400" dirty="0">
                <a:solidFill>
                  <a:schemeClr val="dk1"/>
                </a:solidFill>
              </a:rPr>
              <a:t>is the rotation around the Z</a:t>
            </a:r>
            <a:r>
              <a:rPr lang="en-US" sz="2000" dirty="0">
                <a:solidFill>
                  <a:schemeClr val="dk1"/>
                </a:solidFill>
              </a:rPr>
              <a:t>n-1 </a:t>
            </a:r>
            <a:r>
              <a:rPr lang="en-US" sz="2400" dirty="0">
                <a:solidFill>
                  <a:schemeClr val="dk1"/>
                </a:solidFill>
              </a:rPr>
              <a:t>to match X</a:t>
            </a:r>
            <a:r>
              <a:rPr lang="en-US" sz="2000" dirty="0">
                <a:solidFill>
                  <a:schemeClr val="dk1"/>
                </a:solidFill>
              </a:rPr>
              <a:t>n-1 </a:t>
            </a:r>
            <a:r>
              <a:rPr lang="en-US" sz="2400" dirty="0">
                <a:solidFill>
                  <a:schemeClr val="dk1"/>
                </a:solidFill>
              </a:rPr>
              <a:t>to the direction of </a:t>
            </a:r>
            <a:r>
              <a:rPr lang="en-US" sz="2400" dirty="0" err="1">
                <a:solidFill>
                  <a:schemeClr val="dk1"/>
                </a:solidFill>
              </a:rPr>
              <a:t>X</a:t>
            </a:r>
            <a:r>
              <a:rPr lang="en-US" sz="2000" dirty="0" err="1">
                <a:solidFill>
                  <a:schemeClr val="dk1"/>
                </a:solidFill>
              </a:rPr>
              <a:t>n</a:t>
            </a:r>
            <a:r>
              <a:rPr lang="en-US" sz="2000" dirty="0">
                <a:solidFill>
                  <a:schemeClr val="dk1"/>
                </a:solidFill>
              </a:rPr>
              <a:t>, </a:t>
            </a:r>
            <a:r>
              <a:rPr lang="en-US" sz="2400" dirty="0">
                <a:solidFill>
                  <a:schemeClr val="dk1"/>
                </a:solidFill>
              </a:rPr>
              <a:t>with the joint variable </a:t>
            </a:r>
            <a:r>
              <a:rPr lang="en-US" sz="2400" dirty="0" err="1">
                <a:solidFill>
                  <a:schemeClr val="dk1"/>
                </a:solidFill>
              </a:rPr>
              <a:t>Θ</a:t>
            </a:r>
            <a:r>
              <a:rPr lang="en-US" sz="2000" dirty="0" err="1">
                <a:solidFill>
                  <a:schemeClr val="dk1"/>
                </a:solidFill>
              </a:rPr>
              <a:t>n</a:t>
            </a:r>
            <a:r>
              <a:rPr lang="en-US" sz="2000" dirty="0">
                <a:solidFill>
                  <a:schemeClr val="dk1"/>
                </a:solidFill>
              </a:rPr>
              <a:t> </a:t>
            </a:r>
            <a:r>
              <a:rPr lang="en-US" sz="2400" dirty="0">
                <a:solidFill>
                  <a:schemeClr val="dk1"/>
                </a:solidFill>
              </a:rPr>
              <a:t>if joint is revolute/twisting.</a:t>
            </a:r>
            <a:endParaRPr sz="2000" dirty="0"/>
          </a:p>
          <a:p>
            <a:pPr marL="0" lvl="0" indent="0" algn="l" rtl="0">
              <a:lnSpc>
                <a:spcPct val="100000"/>
              </a:lnSpc>
              <a:spcBef>
                <a:spcPts val="1000"/>
              </a:spcBef>
              <a:spcAft>
                <a:spcPts val="0"/>
              </a:spcAft>
              <a:buSzPts val="1360"/>
              <a:buNone/>
            </a:pPr>
            <a:r>
              <a:rPr lang="en-US" sz="2400" b="1" i="0" dirty="0">
                <a:latin typeface="Open Sans"/>
                <a:ea typeface="Open Sans"/>
                <a:cs typeface="Open Sans"/>
                <a:sym typeface="Open Sans"/>
              </a:rPr>
              <a:t>‘α’ </a:t>
            </a:r>
            <a:r>
              <a:rPr lang="en-US" sz="2400" b="1" i="0" dirty="0">
                <a:solidFill>
                  <a:schemeClr val="dk1"/>
                </a:solidFill>
                <a:latin typeface="Open Sans"/>
                <a:ea typeface="Open Sans"/>
                <a:cs typeface="Open Sans"/>
                <a:sym typeface="Open Sans"/>
              </a:rPr>
              <a:t>is the rotation around </a:t>
            </a:r>
            <a:r>
              <a:rPr lang="en-US" sz="2400" dirty="0" err="1">
                <a:solidFill>
                  <a:schemeClr val="dk1"/>
                </a:solidFill>
              </a:rPr>
              <a:t>X</a:t>
            </a:r>
            <a:r>
              <a:rPr lang="en-US" sz="2000" dirty="0" err="1">
                <a:solidFill>
                  <a:schemeClr val="dk1"/>
                </a:solidFill>
              </a:rPr>
              <a:t>n</a:t>
            </a:r>
            <a:r>
              <a:rPr lang="en-US" sz="2000" dirty="0">
                <a:solidFill>
                  <a:schemeClr val="dk1"/>
                </a:solidFill>
              </a:rPr>
              <a:t> </a:t>
            </a:r>
            <a:r>
              <a:rPr lang="en-US" sz="2400" dirty="0">
                <a:solidFill>
                  <a:schemeClr val="dk1"/>
                </a:solidFill>
              </a:rPr>
              <a:t>to match Z</a:t>
            </a:r>
            <a:r>
              <a:rPr lang="en-US" sz="2000" dirty="0">
                <a:solidFill>
                  <a:schemeClr val="dk1"/>
                </a:solidFill>
              </a:rPr>
              <a:t>n-1</a:t>
            </a:r>
            <a:r>
              <a:rPr lang="en-US" sz="2400" dirty="0">
                <a:solidFill>
                  <a:schemeClr val="dk1"/>
                </a:solidFill>
              </a:rPr>
              <a:t> to Z</a:t>
            </a:r>
            <a:r>
              <a:rPr lang="en-US" sz="2000" dirty="0">
                <a:solidFill>
                  <a:schemeClr val="dk1"/>
                </a:solidFill>
              </a:rPr>
              <a:t>n</a:t>
            </a:r>
            <a:r>
              <a:rPr lang="en-US" sz="2400" dirty="0">
                <a:solidFill>
                  <a:schemeClr val="dk1"/>
                </a:solidFill>
              </a:rPr>
              <a:t> direction.</a:t>
            </a:r>
            <a:endParaRPr sz="2000" dirty="0"/>
          </a:p>
          <a:p>
            <a:pPr marL="0" lvl="0" indent="0" algn="l" rtl="0">
              <a:lnSpc>
                <a:spcPct val="100000"/>
              </a:lnSpc>
              <a:spcBef>
                <a:spcPts val="1000"/>
              </a:spcBef>
              <a:spcAft>
                <a:spcPts val="0"/>
              </a:spcAft>
              <a:buSzPts val="1360"/>
              <a:buNone/>
            </a:pPr>
            <a:r>
              <a:rPr lang="en-US" sz="2400" dirty="0"/>
              <a:t>‘d’ </a:t>
            </a:r>
            <a:r>
              <a:rPr lang="en-US" sz="2400" dirty="0">
                <a:solidFill>
                  <a:schemeClr val="dk1"/>
                </a:solidFill>
              </a:rPr>
              <a:t>is the distance from the origin of frame n-1 to the origin of frame n along the Z</a:t>
            </a:r>
            <a:r>
              <a:rPr lang="en-US" sz="2000" dirty="0">
                <a:solidFill>
                  <a:schemeClr val="dk1"/>
                </a:solidFill>
              </a:rPr>
              <a:t>n-1</a:t>
            </a:r>
            <a:r>
              <a:rPr lang="en-US" sz="2400" dirty="0">
                <a:solidFill>
                  <a:schemeClr val="dk1"/>
                </a:solidFill>
              </a:rPr>
              <a:t> direction with the joint variable </a:t>
            </a:r>
            <a:r>
              <a:rPr lang="en-US" sz="2400" dirty="0" err="1">
                <a:solidFill>
                  <a:schemeClr val="dk1"/>
                </a:solidFill>
              </a:rPr>
              <a:t>d</a:t>
            </a:r>
            <a:r>
              <a:rPr lang="en-US" sz="2000" dirty="0" err="1">
                <a:solidFill>
                  <a:schemeClr val="dk1"/>
                </a:solidFill>
              </a:rPr>
              <a:t>n</a:t>
            </a:r>
            <a:r>
              <a:rPr lang="en-US" sz="2000" dirty="0">
                <a:solidFill>
                  <a:schemeClr val="dk1"/>
                </a:solidFill>
              </a:rPr>
              <a:t> </a:t>
            </a:r>
            <a:r>
              <a:rPr lang="en-US" sz="2400" dirty="0">
                <a:solidFill>
                  <a:schemeClr val="dk1"/>
                </a:solidFill>
              </a:rPr>
              <a:t>if joint is prismatic.</a:t>
            </a:r>
            <a:endParaRPr sz="2000" dirty="0"/>
          </a:p>
          <a:p>
            <a:pPr marL="0" lvl="0" indent="0" algn="l" rtl="0">
              <a:lnSpc>
                <a:spcPct val="100000"/>
              </a:lnSpc>
              <a:spcBef>
                <a:spcPts val="1000"/>
              </a:spcBef>
              <a:spcAft>
                <a:spcPts val="0"/>
              </a:spcAft>
              <a:buSzPts val="1360"/>
              <a:buNone/>
            </a:pPr>
            <a:r>
              <a:rPr lang="en-US" sz="2400" dirty="0"/>
              <a:t>‘r’ </a:t>
            </a:r>
            <a:r>
              <a:rPr lang="en-US" sz="2400" dirty="0">
                <a:solidFill>
                  <a:schemeClr val="dk1"/>
                </a:solidFill>
              </a:rPr>
              <a:t>is the is the distance from the origin of frame n-1 to the origin of frame n along the </a:t>
            </a:r>
            <a:r>
              <a:rPr lang="en-US" sz="2400" dirty="0" err="1">
                <a:solidFill>
                  <a:schemeClr val="dk1"/>
                </a:solidFill>
              </a:rPr>
              <a:t>X</a:t>
            </a:r>
            <a:r>
              <a:rPr lang="en-US" sz="2000" dirty="0" err="1">
                <a:solidFill>
                  <a:schemeClr val="dk1"/>
                </a:solidFill>
              </a:rPr>
              <a:t>n</a:t>
            </a:r>
            <a:r>
              <a:rPr lang="en-US" sz="2400" dirty="0">
                <a:solidFill>
                  <a:schemeClr val="dk1"/>
                </a:solidFill>
              </a:rPr>
              <a:t> direction.</a:t>
            </a:r>
            <a:endParaRPr sz="2000" dirty="0"/>
          </a:p>
        </p:txBody>
      </p:sp>
      <p:pic>
        <p:nvPicPr>
          <p:cNvPr id="480" name="Google Shape;480;p60"/>
          <p:cNvPicPr preferRelativeResize="0"/>
          <p:nvPr/>
        </p:nvPicPr>
        <p:blipFill rotWithShape="1">
          <a:blip r:embed="rId3">
            <a:alphaModFix/>
          </a:blip>
          <a:srcRect/>
          <a:stretch/>
        </p:blipFill>
        <p:spPr>
          <a:xfrm>
            <a:off x="0" y="19050"/>
            <a:ext cx="8303740" cy="3409950"/>
          </a:xfrm>
          <a:prstGeom prst="rect">
            <a:avLst/>
          </a:prstGeom>
          <a:noFill/>
          <a:ln>
            <a:noFill/>
          </a:ln>
        </p:spPr>
      </p:pic>
      <p:pic>
        <p:nvPicPr>
          <p:cNvPr id="481" name="Google Shape;481;p60"/>
          <p:cNvPicPr preferRelativeResize="0"/>
          <p:nvPr/>
        </p:nvPicPr>
        <p:blipFill rotWithShape="1">
          <a:blip r:embed="rId4">
            <a:alphaModFix/>
          </a:blip>
          <a:srcRect/>
          <a:stretch/>
        </p:blipFill>
        <p:spPr>
          <a:xfrm>
            <a:off x="0" y="3429000"/>
            <a:ext cx="8303740" cy="3409950"/>
          </a:xfrm>
          <a:prstGeom prst="rect">
            <a:avLst/>
          </a:prstGeom>
          <a:noFill/>
          <a:ln>
            <a:noFill/>
          </a:ln>
        </p:spPr>
      </p:pic>
      <p:sp>
        <p:nvSpPr>
          <p:cNvPr id="482" name="Google Shape;482;p60"/>
          <p:cNvSpPr txBox="1"/>
          <p:nvPr/>
        </p:nvSpPr>
        <p:spPr>
          <a:xfrm>
            <a:off x="114300" y="19050"/>
            <a:ext cx="20859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50"/>
                </a:solidFill>
                <a:latin typeface="Rockwell"/>
                <a:ea typeface="Rockwell"/>
                <a:cs typeface="Rockwell"/>
                <a:sym typeface="Rockwell"/>
              </a:rPr>
              <a:t>Articulated Manipulator</a:t>
            </a:r>
            <a:endParaRPr sz="2400" b="1" i="0" u="none" strike="noStrike" cap="none">
              <a:solidFill>
                <a:srgbClr val="00B050"/>
              </a:solidFill>
              <a:latin typeface="Rockwell"/>
              <a:ea typeface="Rockwell"/>
              <a:cs typeface="Rockwell"/>
              <a:sym typeface="Rockwell"/>
            </a:endParaRPr>
          </a:p>
        </p:txBody>
      </p:sp>
      <p:sp>
        <p:nvSpPr>
          <p:cNvPr id="483" name="Google Shape;483;p60"/>
          <p:cNvSpPr txBox="1"/>
          <p:nvPr/>
        </p:nvSpPr>
        <p:spPr>
          <a:xfrm>
            <a:off x="0" y="3238083"/>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ckwell"/>
                <a:ea typeface="Rockwell"/>
                <a:cs typeface="Rockwell"/>
                <a:sym typeface="Rockwell"/>
              </a:rPr>
              <a:t>Cartesian Manipulator</a:t>
            </a:r>
            <a:endParaRPr sz="2400" b="1" i="0" u="none" strike="noStrike" cap="none">
              <a:solidFill>
                <a:srgbClr val="FF0000"/>
              </a:solidFill>
              <a:latin typeface="Rockwell"/>
              <a:ea typeface="Rockwell"/>
              <a:cs typeface="Rockwell"/>
              <a:sym typeface="Rockwe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1"/>
          <p:cNvSpPr txBox="1">
            <a:spLocks noGrp="1"/>
          </p:cNvSpPr>
          <p:nvPr>
            <p:ph type="title"/>
          </p:nvPr>
        </p:nvSpPr>
        <p:spPr>
          <a:xfrm>
            <a:off x="8448664" y="468625"/>
            <a:ext cx="3480300" cy="1505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Rockwell"/>
              <a:buNone/>
            </a:pPr>
            <a:r>
              <a:rPr lang="en-US" sz="2500"/>
              <a:t>HOMOGENEOUS TRANSFORMATION MATRIX</a:t>
            </a:r>
            <a:endParaRPr sz="2500"/>
          </a:p>
        </p:txBody>
      </p:sp>
      <p:sp>
        <p:nvSpPr>
          <p:cNvPr id="489" name="Google Shape;489;p61"/>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490" name="Google Shape;490;p61"/>
          <p:cNvPicPr preferRelativeResize="0"/>
          <p:nvPr/>
        </p:nvPicPr>
        <p:blipFill rotWithShape="1">
          <a:blip r:embed="rId3">
            <a:alphaModFix/>
          </a:blip>
          <a:srcRect/>
          <a:stretch/>
        </p:blipFill>
        <p:spPr>
          <a:xfrm>
            <a:off x="1" y="0"/>
            <a:ext cx="8303740" cy="7010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2"/>
          <p:cNvSpPr txBox="1">
            <a:spLocks noGrp="1"/>
          </p:cNvSpPr>
          <p:nvPr>
            <p:ph type="title"/>
          </p:nvPr>
        </p:nvSpPr>
        <p:spPr>
          <a:xfrm>
            <a:off x="8549640" y="152400"/>
            <a:ext cx="3200400" cy="11715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Rockwell"/>
              <a:buNone/>
            </a:pPr>
            <a:r>
              <a:rPr lang="en-US"/>
              <a:t>ROBOT KINEMATICS</a:t>
            </a:r>
            <a:endParaRPr/>
          </a:p>
        </p:txBody>
      </p:sp>
      <p:pic>
        <p:nvPicPr>
          <p:cNvPr id="497" name="Google Shape;497;p62"/>
          <p:cNvPicPr preferRelativeResize="0">
            <a:picLocks noGrp="1"/>
          </p:cNvPicPr>
          <p:nvPr>
            <p:ph type="pic" idx="2"/>
          </p:nvPr>
        </p:nvPicPr>
        <p:blipFill rotWithShape="1">
          <a:blip r:embed="rId3">
            <a:alphaModFix/>
          </a:blip>
          <a:srcRect l="17657" r="17655"/>
          <a:stretch/>
        </p:blipFill>
        <p:spPr>
          <a:xfrm>
            <a:off x="0" y="1323975"/>
            <a:ext cx="8303750" cy="3429000"/>
          </a:xfrm>
          <a:prstGeom prst="rect">
            <a:avLst/>
          </a:prstGeom>
          <a:solidFill>
            <a:srgbClr val="E1DFDF"/>
          </a:solidFill>
          <a:ln>
            <a:noFill/>
          </a:ln>
        </p:spPr>
      </p:pic>
      <p:sp>
        <p:nvSpPr>
          <p:cNvPr id="498" name="Google Shape;498;p62"/>
          <p:cNvSpPr txBox="1">
            <a:spLocks noGrp="1"/>
          </p:cNvSpPr>
          <p:nvPr>
            <p:ph type="body" idx="1"/>
          </p:nvPr>
        </p:nvSpPr>
        <p:spPr>
          <a:xfrm>
            <a:off x="8549640" y="1323974"/>
            <a:ext cx="3200400" cy="5076825"/>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100000"/>
              </a:lnSpc>
              <a:spcBef>
                <a:spcPts val="0"/>
              </a:spcBef>
              <a:spcAft>
                <a:spcPts val="0"/>
              </a:spcAft>
              <a:buSzPts val="1360"/>
              <a:buNone/>
            </a:pPr>
            <a:r>
              <a:rPr lang="en-US" sz="2600" dirty="0"/>
              <a:t>Kinematics </a:t>
            </a:r>
            <a:r>
              <a:rPr lang="en-US" sz="2600" dirty="0">
                <a:solidFill>
                  <a:schemeClr val="dk1"/>
                </a:solidFill>
              </a:rPr>
              <a:t>is the Science of motion which treats motion without considering the forces which causes the motion.</a:t>
            </a:r>
            <a:endParaRPr sz="2200" dirty="0"/>
          </a:p>
          <a:p>
            <a:pPr marL="0" lvl="0" indent="0" algn="just" rtl="0">
              <a:lnSpc>
                <a:spcPct val="100000"/>
              </a:lnSpc>
              <a:spcBef>
                <a:spcPts val="1000"/>
              </a:spcBef>
              <a:spcAft>
                <a:spcPts val="0"/>
              </a:spcAft>
              <a:buSzPts val="1360"/>
              <a:buNone/>
            </a:pPr>
            <a:r>
              <a:rPr lang="en-US" sz="2600" dirty="0"/>
              <a:t>Forward Kinematics </a:t>
            </a:r>
            <a:r>
              <a:rPr lang="en-US" sz="2600" dirty="0">
                <a:solidFill>
                  <a:schemeClr val="dk1"/>
                </a:solidFill>
              </a:rPr>
              <a:t>is the geometrical problem of computing the position vector and orientation of the end-effector given the joint variables.</a:t>
            </a:r>
            <a:endParaRPr sz="2200" dirty="0"/>
          </a:p>
          <a:p>
            <a:pPr marL="0" lvl="0" indent="0" algn="just" rtl="0">
              <a:lnSpc>
                <a:spcPct val="100000"/>
              </a:lnSpc>
              <a:spcBef>
                <a:spcPts val="1000"/>
              </a:spcBef>
              <a:spcAft>
                <a:spcPts val="0"/>
              </a:spcAft>
              <a:buSzPts val="1360"/>
              <a:buNone/>
            </a:pPr>
            <a:r>
              <a:rPr lang="en-US" sz="2600" dirty="0"/>
              <a:t>Inverse Kinematics </a:t>
            </a:r>
            <a:r>
              <a:rPr lang="en-US" sz="2600" dirty="0">
                <a:solidFill>
                  <a:schemeClr val="dk1"/>
                </a:solidFill>
              </a:rPr>
              <a:t>is the geometrical problem of computing the joint variables given the end- effector position vector.</a:t>
            </a:r>
            <a:endParaRPr sz="2200" dirty="0"/>
          </a:p>
          <a:p>
            <a:pPr marL="0" lvl="0" indent="0" algn="l" rtl="0">
              <a:lnSpc>
                <a:spcPct val="100000"/>
              </a:lnSpc>
              <a:spcBef>
                <a:spcPts val="1000"/>
              </a:spcBef>
              <a:spcAft>
                <a:spcPts val="0"/>
              </a:spcAft>
              <a:buSzPts val="1190"/>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3"/>
          <p:cNvSpPr txBox="1">
            <a:spLocks noGrp="1"/>
          </p:cNvSpPr>
          <p:nvPr>
            <p:ph type="title"/>
          </p:nvPr>
        </p:nvSpPr>
        <p:spPr>
          <a:xfrm>
            <a:off x="8742680" y="2331720"/>
            <a:ext cx="3200400" cy="173736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600"/>
              <a:buFont typeface="Rockwell"/>
              <a:buNone/>
            </a:pPr>
            <a:r>
              <a:rPr lang="en-US" sz="3600"/>
              <a:t>INVERSE KINEMATICS:</a:t>
            </a:r>
            <a:br>
              <a:rPr lang="en-US" sz="3600"/>
            </a:br>
            <a:r>
              <a:rPr lang="en-US" sz="3600"/>
              <a:t>GRAPHICAL METHOD</a:t>
            </a:r>
            <a:endParaRPr sz="3600"/>
          </a:p>
        </p:txBody>
      </p:sp>
      <p:sp>
        <p:nvSpPr>
          <p:cNvPr id="505" name="Google Shape;505;p63"/>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506" name="Google Shape;506;p63"/>
          <p:cNvPicPr preferRelativeResize="0"/>
          <p:nvPr/>
        </p:nvPicPr>
        <p:blipFill rotWithShape="1">
          <a:blip r:embed="rId3">
            <a:alphaModFix/>
          </a:blip>
          <a:srcRect/>
          <a:stretch/>
        </p:blipFill>
        <p:spPr>
          <a:xfrm>
            <a:off x="0" y="-35559"/>
            <a:ext cx="8303740" cy="3464559"/>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352"/>
              </a:srgbClr>
            </a:outerShdw>
          </a:effectLst>
        </p:spPr>
      </p:pic>
      <p:pic>
        <p:nvPicPr>
          <p:cNvPr id="507" name="Google Shape;507;p63"/>
          <p:cNvPicPr preferRelativeResize="0"/>
          <p:nvPr/>
        </p:nvPicPr>
        <p:blipFill rotWithShape="1">
          <a:blip r:embed="rId4">
            <a:alphaModFix/>
          </a:blip>
          <a:srcRect/>
          <a:stretch/>
        </p:blipFill>
        <p:spPr>
          <a:xfrm>
            <a:off x="0" y="3429000"/>
            <a:ext cx="8303740" cy="3464559"/>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352"/>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7"/>
          <p:cNvSpPr txBox="1">
            <a:spLocks noGrp="1"/>
          </p:cNvSpPr>
          <p:nvPr>
            <p:ph type="title"/>
          </p:nvPr>
        </p:nvSpPr>
        <p:spPr>
          <a:xfrm>
            <a:off x="8540115" y="238125"/>
            <a:ext cx="3200400" cy="105727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100000"/>
              <a:buFont typeface="Rockwell"/>
              <a:buNone/>
            </a:pPr>
            <a:r>
              <a:rPr lang="en-US"/>
              <a:t>ROBOTIC TOOLBOX BY PETER CORKE</a:t>
            </a:r>
            <a:endParaRPr/>
          </a:p>
        </p:txBody>
      </p:sp>
      <p:pic>
        <p:nvPicPr>
          <p:cNvPr id="449" name="Google Shape;449;p57"/>
          <p:cNvPicPr preferRelativeResize="0">
            <a:picLocks noGrp="1"/>
          </p:cNvPicPr>
          <p:nvPr>
            <p:ph type="pic" idx="2"/>
          </p:nvPr>
        </p:nvPicPr>
        <p:blipFill rotWithShape="1">
          <a:blip r:embed="rId3">
            <a:alphaModFix/>
          </a:blip>
          <a:srcRect t="7421" b="7421"/>
          <a:stretch/>
        </p:blipFill>
        <p:spPr>
          <a:xfrm>
            <a:off x="0" y="0"/>
            <a:ext cx="8303740" cy="6858000"/>
          </a:xfrm>
          <a:prstGeom prst="rect">
            <a:avLst/>
          </a:prstGeom>
          <a:solidFill>
            <a:srgbClr val="E1DFDF"/>
          </a:solidFill>
          <a:ln>
            <a:noFill/>
          </a:ln>
        </p:spPr>
      </p:pic>
      <p:sp>
        <p:nvSpPr>
          <p:cNvPr id="450" name="Google Shape;450;p57"/>
          <p:cNvSpPr txBox="1">
            <a:spLocks noGrp="1"/>
          </p:cNvSpPr>
          <p:nvPr>
            <p:ph type="body" idx="1"/>
          </p:nvPr>
        </p:nvSpPr>
        <p:spPr>
          <a:xfrm>
            <a:off x="8410575" y="1295400"/>
            <a:ext cx="3705225" cy="5324475"/>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0"/>
              </a:spcBef>
              <a:spcAft>
                <a:spcPts val="0"/>
              </a:spcAft>
              <a:buSzPts val="1530"/>
              <a:buNone/>
            </a:pPr>
            <a:r>
              <a:rPr lang="en-US" sz="1800" b="0" i="0">
                <a:solidFill>
                  <a:srgbClr val="404040"/>
                </a:solidFill>
              </a:rPr>
              <a:t>The toolbox contains functions and classes to represent orientation and pose in 2D and 3D (SO(2), SE(2), SO(3), SE(3)) as matrices, quaternions, twists, triple angles, and matrix exponentials. The Toolbox also provides functions for manipulating and converting between datatypes such as vectors, homogeneous transformations and unit-quaternions which are necessary to represent 3-dimensional position and orientation.</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EC6C68-FCA9-01A3-1E91-5FF94CEA0EE8}"/>
              </a:ext>
            </a:extLst>
          </p:cNvPr>
          <p:cNvSpPr>
            <a:spLocks noGrp="1"/>
          </p:cNvSpPr>
          <p:nvPr>
            <p:ph type="ctrTitle"/>
          </p:nvPr>
        </p:nvSpPr>
        <p:spPr/>
        <p:txBody>
          <a:bodyPr/>
          <a:lstStyle/>
          <a:p>
            <a:r>
              <a:rPr lang="en-US" dirty="0"/>
              <a:t>Thank you for listening!</a:t>
            </a:r>
            <a:endParaRPr lang="en-PH" dirty="0"/>
          </a:p>
        </p:txBody>
      </p:sp>
      <p:sp>
        <p:nvSpPr>
          <p:cNvPr id="6" name="Subtitle 5">
            <a:extLst>
              <a:ext uri="{FF2B5EF4-FFF2-40B4-BE49-F238E27FC236}">
                <a16:creationId xmlns:a16="http://schemas.microsoft.com/office/drawing/2014/main" id="{333357A3-5C27-8B73-9D39-88E19662962C}"/>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63706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1860667" y="2286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First Use of the Word ’Robotics'</a:t>
            </a:r>
            <a:endParaRPr dirty="0"/>
          </a:p>
        </p:txBody>
      </p:sp>
      <p:sp>
        <p:nvSpPr>
          <p:cNvPr id="166" name="Google Shape;166;p21"/>
          <p:cNvSpPr txBox="1">
            <a:spLocks noGrp="1"/>
          </p:cNvSpPr>
          <p:nvPr>
            <p:ph type="body" idx="1"/>
          </p:nvPr>
        </p:nvSpPr>
        <p:spPr>
          <a:xfrm>
            <a:off x="5321500" y="1780300"/>
            <a:ext cx="6501900" cy="1935600"/>
          </a:xfrm>
          <a:prstGeom prst="rect">
            <a:avLst/>
          </a:prstGeom>
          <a:noFill/>
          <a:ln>
            <a:noFill/>
          </a:ln>
        </p:spPr>
        <p:txBody>
          <a:bodyPr spcFirstLastPara="1" wrap="square" lIns="91425" tIns="45700" rIns="91425" bIns="45700" anchor="t" anchorCtr="0">
            <a:normAutofit fontScale="25000" lnSpcReduction="20000"/>
          </a:bodyPr>
          <a:lstStyle/>
          <a:p>
            <a:pPr marL="609600" lvl="0" indent="-540551" algn="just" rtl="0">
              <a:lnSpc>
                <a:spcPct val="90000"/>
              </a:lnSpc>
              <a:spcBef>
                <a:spcPts val="1200"/>
              </a:spcBef>
              <a:spcAft>
                <a:spcPts val="0"/>
              </a:spcAft>
              <a:buSzPct val="100000"/>
              <a:buFont typeface="Maven Pro SemiBold"/>
              <a:buChar char="▪"/>
            </a:pPr>
            <a:r>
              <a:rPr lang="en-US" sz="14846" dirty="0">
                <a:latin typeface="Maven Pro SemiBold"/>
                <a:ea typeface="Maven Pro SemiBold"/>
                <a:cs typeface="Maven Pro SemiBold"/>
                <a:sym typeface="Maven Pro SemiBold"/>
              </a:rPr>
              <a:t>First used in Runaround, a short story published in 1942 by Isaac Asimov.</a:t>
            </a:r>
            <a:endParaRPr sz="14846" dirty="0">
              <a:latin typeface="Maven Pro SemiBold"/>
              <a:ea typeface="Maven Pro SemiBold"/>
              <a:cs typeface="Maven Pro SemiBold"/>
              <a:sym typeface="Maven Pro SemiBold"/>
            </a:endParaRPr>
          </a:p>
          <a:p>
            <a:pPr marL="457200" lvl="0" indent="0" algn="just" rtl="0">
              <a:lnSpc>
                <a:spcPct val="90000"/>
              </a:lnSpc>
              <a:spcBef>
                <a:spcPts val="1200"/>
              </a:spcBef>
              <a:spcAft>
                <a:spcPts val="0"/>
              </a:spcAft>
              <a:buNone/>
            </a:pPr>
            <a:endParaRPr sz="14846" dirty="0">
              <a:latin typeface="Maven Pro SemiBold"/>
              <a:ea typeface="Maven Pro SemiBold"/>
              <a:cs typeface="Maven Pro SemiBold"/>
              <a:sym typeface="Maven Pro SemiBold"/>
            </a:endParaRPr>
          </a:p>
          <a:p>
            <a:pPr marL="609600" lvl="0" indent="-540551" algn="just" rtl="0">
              <a:lnSpc>
                <a:spcPct val="90000"/>
              </a:lnSpc>
              <a:spcBef>
                <a:spcPts val="0"/>
              </a:spcBef>
              <a:spcAft>
                <a:spcPts val="0"/>
              </a:spcAft>
              <a:buSzPct val="100000"/>
              <a:buFont typeface="Maven Pro SemiBold"/>
              <a:buChar char="▪"/>
            </a:pPr>
            <a:r>
              <a:rPr lang="en-US" sz="14846" dirty="0">
                <a:latin typeface="Maven Pro SemiBold"/>
                <a:ea typeface="Maven Pro SemiBold"/>
                <a:cs typeface="Maven Pro SemiBold"/>
                <a:sym typeface="Maven Pro SemiBold"/>
              </a:rPr>
              <a:t>“I, Robot,” a collection of several of these stories, was published in 1950.</a:t>
            </a:r>
            <a:endParaRPr sz="14846"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87516"/>
              <a:buNone/>
            </a:pPr>
            <a:endParaRPr sz="2100" dirty="0"/>
          </a:p>
        </p:txBody>
      </p:sp>
      <p:pic>
        <p:nvPicPr>
          <p:cNvPr id="167" name="Google Shape;167;p21"/>
          <p:cNvPicPr preferRelativeResize="0"/>
          <p:nvPr/>
        </p:nvPicPr>
        <p:blipFill rotWithShape="1">
          <a:blip r:embed="rId3">
            <a:alphaModFix/>
          </a:blip>
          <a:srcRect/>
          <a:stretch/>
        </p:blipFill>
        <p:spPr>
          <a:xfrm>
            <a:off x="1738400" y="1780300"/>
            <a:ext cx="3302033" cy="43656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1974967" y="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Asimov’s first robot</a:t>
            </a:r>
            <a:endParaRPr/>
          </a:p>
        </p:txBody>
      </p:sp>
      <p:sp>
        <p:nvSpPr>
          <p:cNvPr id="173" name="Google Shape;173;p22"/>
          <p:cNvSpPr txBox="1">
            <a:spLocks noGrp="1"/>
          </p:cNvSpPr>
          <p:nvPr>
            <p:ph type="body" idx="1"/>
          </p:nvPr>
        </p:nvSpPr>
        <p:spPr>
          <a:xfrm>
            <a:off x="5321500" y="1780300"/>
            <a:ext cx="6501900" cy="1580400"/>
          </a:xfrm>
          <a:prstGeom prst="rect">
            <a:avLst/>
          </a:prstGeom>
          <a:noFill/>
          <a:ln>
            <a:noFill/>
          </a:ln>
        </p:spPr>
        <p:txBody>
          <a:bodyPr spcFirstLastPara="1" wrap="square" lIns="91425" tIns="45700" rIns="91425" bIns="45700" anchor="t" anchorCtr="0">
            <a:noAutofit/>
          </a:bodyPr>
          <a:lstStyle/>
          <a:p>
            <a:pPr marL="609600" lvl="0" indent="-507488" algn="just" rtl="0">
              <a:lnSpc>
                <a:spcPct val="70000"/>
              </a:lnSpc>
              <a:spcBef>
                <a:spcPts val="1200"/>
              </a:spcBef>
              <a:spcAft>
                <a:spcPts val="0"/>
              </a:spcAft>
              <a:buSzPts val="3191"/>
              <a:buFont typeface="Maven Pro SemiBold"/>
              <a:buChar char="▪"/>
            </a:pPr>
            <a:r>
              <a:rPr lang="en-US" sz="3191" dirty="0">
                <a:latin typeface="Maven Pro SemiBold"/>
                <a:ea typeface="Maven Pro SemiBold"/>
                <a:cs typeface="Maven Pro SemiBold"/>
                <a:sym typeface="Maven Pro SemiBold"/>
              </a:rPr>
              <a:t>Asimov's fictional character - robotherapist.</a:t>
            </a:r>
            <a:endParaRPr sz="3191" dirty="0">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None/>
            </a:pPr>
            <a:endParaRPr sz="3191" dirty="0">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dirty="0">
                <a:latin typeface="Maven Pro SemiBold"/>
                <a:ea typeface="Maven Pro SemiBold"/>
                <a:cs typeface="Maven Pro SemiBold"/>
                <a:sym typeface="Maven Pro SemiBold"/>
              </a:rPr>
              <a:t>Modern counterpart - Eliza.</a:t>
            </a:r>
            <a:endParaRPr sz="3191" dirty="0">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dirty="0">
                <a:latin typeface="Maven Pro SemiBold"/>
                <a:ea typeface="Maven Pro SemiBold"/>
                <a:cs typeface="Maven Pro SemiBold"/>
                <a:sym typeface="Maven Pro SemiBold"/>
              </a:rPr>
              <a:t>Computer program for the study of natural language communication between man and machine.</a:t>
            </a:r>
            <a:endParaRPr sz="3191" dirty="0">
              <a:latin typeface="Maven Pro SemiBold"/>
              <a:ea typeface="Maven Pro SemiBold"/>
              <a:cs typeface="Maven Pro SemiBold"/>
              <a:sym typeface="Maven Pro SemiBold"/>
            </a:endParaRPr>
          </a:p>
          <a:p>
            <a:pPr marL="457200" lvl="0" indent="0" algn="just" rtl="0">
              <a:lnSpc>
                <a:spcPct val="70000"/>
              </a:lnSpc>
              <a:spcBef>
                <a:spcPts val="0"/>
              </a:spcBef>
              <a:spcAft>
                <a:spcPts val="0"/>
              </a:spcAft>
              <a:buNone/>
            </a:pPr>
            <a:endParaRPr sz="3191" dirty="0">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dirty="0">
                <a:latin typeface="Maven Pro SemiBold"/>
                <a:ea typeface="Maven Pro SemiBold"/>
                <a:cs typeface="Maven Pro SemiBold"/>
                <a:sym typeface="Maven Pro SemiBold"/>
              </a:rPr>
              <a:t>Programmed to simulate a psychotherapist by answering questions with questions.</a:t>
            </a:r>
            <a:endParaRPr sz="3191"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725" dirty="0"/>
          </a:p>
        </p:txBody>
      </p:sp>
      <p:pic>
        <p:nvPicPr>
          <p:cNvPr id="174" name="Google Shape;174;p22"/>
          <p:cNvPicPr preferRelativeResize="0"/>
          <p:nvPr/>
        </p:nvPicPr>
        <p:blipFill rotWithShape="1">
          <a:blip r:embed="rId3">
            <a:alphaModFix/>
          </a:blip>
          <a:srcRect/>
          <a:stretch/>
        </p:blipFill>
        <p:spPr>
          <a:xfrm>
            <a:off x="1738400" y="1696600"/>
            <a:ext cx="3133400" cy="44493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1677792" y="30975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Three Laws of Robotics</a:t>
            </a:r>
            <a:endParaRPr dirty="0"/>
          </a:p>
        </p:txBody>
      </p:sp>
      <p:sp>
        <p:nvSpPr>
          <p:cNvPr id="180" name="Google Shape;180;p23"/>
          <p:cNvSpPr txBox="1">
            <a:spLocks noGrp="1"/>
          </p:cNvSpPr>
          <p:nvPr>
            <p:ph type="body" idx="1"/>
          </p:nvPr>
        </p:nvSpPr>
        <p:spPr>
          <a:xfrm>
            <a:off x="5152875" y="1780375"/>
            <a:ext cx="6501900" cy="2179500"/>
          </a:xfrm>
          <a:prstGeom prst="rect">
            <a:avLst/>
          </a:prstGeom>
          <a:noFill/>
          <a:ln>
            <a:noFill/>
          </a:ln>
        </p:spPr>
        <p:txBody>
          <a:bodyPr spcFirstLastPara="1" wrap="square" lIns="91425" tIns="45700" rIns="91425" bIns="45700" anchor="t" anchorCtr="0">
            <a:normAutofit fontScale="25000" lnSpcReduction="20000"/>
          </a:bodyPr>
          <a:lstStyle/>
          <a:p>
            <a:pPr marL="609600" lvl="0" indent="-506856" algn="just" rtl="0">
              <a:lnSpc>
                <a:spcPct val="90000"/>
              </a:lnSpc>
              <a:spcBef>
                <a:spcPts val="1200"/>
              </a:spcBef>
              <a:spcAft>
                <a:spcPts val="0"/>
              </a:spcAft>
              <a:buSzPct val="100000"/>
              <a:buFont typeface="Maven Pro SemiBold"/>
              <a:buChar char="▪"/>
            </a:pPr>
            <a:r>
              <a:rPr lang="en-US" sz="12724" dirty="0">
                <a:latin typeface="Maven Pro SemiBold"/>
                <a:ea typeface="Maven Pro SemiBold"/>
                <a:cs typeface="Maven Pro SemiBold"/>
                <a:sym typeface="Maven Pro SemiBold"/>
              </a:rPr>
              <a:t>Law Zero: A robot may not injure humanity, or, through inaction, allow humanity to come to harm.</a:t>
            </a:r>
            <a:endParaRPr sz="12724" dirty="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ts val="680"/>
              <a:buNone/>
            </a:pPr>
            <a:endParaRPr sz="12724" dirty="0">
              <a:latin typeface="Maven Pro SemiBold"/>
              <a:ea typeface="Maven Pro SemiBold"/>
              <a:cs typeface="Maven Pro SemiBold"/>
              <a:sym typeface="Maven Pro SemiBold"/>
            </a:endParaRPr>
          </a:p>
          <a:p>
            <a:pPr marL="609600" lvl="0" indent="-506856" algn="just" rtl="0">
              <a:lnSpc>
                <a:spcPct val="90000"/>
              </a:lnSpc>
              <a:spcBef>
                <a:spcPts val="1200"/>
              </a:spcBef>
              <a:spcAft>
                <a:spcPts val="0"/>
              </a:spcAft>
              <a:buSzPct val="100000"/>
              <a:buFont typeface="Maven Pro SemiBold"/>
              <a:buChar char="▪"/>
            </a:pPr>
            <a:r>
              <a:rPr lang="en-US" sz="12724" dirty="0">
                <a:latin typeface="Maven Pro SemiBold"/>
                <a:ea typeface="Maven Pro SemiBold"/>
                <a:cs typeface="Maven Pro SemiBold"/>
                <a:sym typeface="Maven Pro SemiBold"/>
              </a:rPr>
              <a:t>Law One: A robot may not injure a human being, or, through inaction, allow a human being to come to harm, unless this would violate a higher order law.</a:t>
            </a:r>
            <a:endParaRPr sz="12724"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29523"/>
              <a:buNone/>
            </a:pPr>
            <a:endParaRPr sz="2100" dirty="0"/>
          </a:p>
        </p:txBody>
      </p:sp>
      <p:pic>
        <p:nvPicPr>
          <p:cNvPr id="181" name="Google Shape;181;p23"/>
          <p:cNvPicPr preferRelativeResize="0"/>
          <p:nvPr/>
        </p:nvPicPr>
        <p:blipFill rotWithShape="1">
          <a:blip r:embed="rId3">
            <a:alphaModFix/>
          </a:blip>
          <a:srcRect/>
          <a:stretch/>
        </p:blipFill>
        <p:spPr>
          <a:xfrm>
            <a:off x="671633" y="1902733"/>
            <a:ext cx="4481233" cy="3868467"/>
          </a:xfrm>
          <a:prstGeom prst="rect">
            <a:avLst/>
          </a:prstGeom>
          <a:noFill/>
          <a:ln>
            <a:noFill/>
          </a:ln>
        </p:spPr>
      </p:pic>
      <p:sp>
        <p:nvSpPr>
          <p:cNvPr id="182" name="Google Shape;182;p23"/>
          <p:cNvSpPr txBox="1"/>
          <p:nvPr/>
        </p:nvSpPr>
        <p:spPr>
          <a:xfrm>
            <a:off x="693300" y="5939867"/>
            <a:ext cx="4253700" cy="693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unito"/>
                <a:ea typeface="Nunito"/>
                <a:cs typeface="Nunito"/>
                <a:sym typeface="Nunito"/>
              </a:rPr>
              <a:t>Bicentennial Man (1999): Three Laws of Robotics</a:t>
            </a:r>
            <a:endParaRPr sz="1900" b="0" i="0" u="none" strike="noStrike" cap="none">
              <a:solidFill>
                <a:srgbClr val="000000"/>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746367" y="2971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Three Laws of Robotics</a:t>
            </a:r>
            <a:endParaRPr/>
          </a:p>
        </p:txBody>
      </p:sp>
      <p:sp>
        <p:nvSpPr>
          <p:cNvPr id="188" name="Google Shape;188;p24"/>
          <p:cNvSpPr txBox="1">
            <a:spLocks noGrp="1"/>
          </p:cNvSpPr>
          <p:nvPr>
            <p:ph type="body" idx="1"/>
          </p:nvPr>
        </p:nvSpPr>
        <p:spPr>
          <a:xfrm>
            <a:off x="5321500" y="1780300"/>
            <a:ext cx="6501900" cy="2083200"/>
          </a:xfrm>
          <a:prstGeom prst="rect">
            <a:avLst/>
          </a:prstGeom>
          <a:noFill/>
          <a:ln>
            <a:noFill/>
          </a:ln>
        </p:spPr>
        <p:txBody>
          <a:bodyPr spcFirstLastPara="1" wrap="square" lIns="91425" tIns="45700" rIns="91425" bIns="45700" anchor="t" anchorCtr="0">
            <a:normAutofit fontScale="25000" lnSpcReduction="20000"/>
          </a:bodyPr>
          <a:lstStyle/>
          <a:p>
            <a:pPr marL="609600" lvl="0" indent="-493712" algn="just" rtl="0">
              <a:lnSpc>
                <a:spcPct val="90000"/>
              </a:lnSpc>
              <a:spcBef>
                <a:spcPts val="1200"/>
              </a:spcBef>
              <a:spcAft>
                <a:spcPts val="0"/>
              </a:spcAft>
              <a:buSzPct val="100000"/>
              <a:buFont typeface="Maven Pro SemiBold"/>
              <a:buChar char="▪"/>
            </a:pPr>
            <a:r>
              <a:rPr lang="en-US" sz="11900" dirty="0">
                <a:latin typeface="Maven Pro SemiBold"/>
                <a:ea typeface="Maven Pro SemiBold"/>
                <a:cs typeface="Maven Pro SemiBold"/>
                <a:sym typeface="Maven Pro SemiBold"/>
              </a:rPr>
              <a:t>Law Two: A robot must obey orders given it by human beings, except where such orders would conflict with a higher order law.</a:t>
            </a:r>
            <a:endParaRPr sz="119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57142"/>
              <a:buNone/>
            </a:pPr>
            <a:endParaRPr sz="11900" dirty="0">
              <a:latin typeface="Maven Pro SemiBold"/>
              <a:ea typeface="Maven Pro SemiBold"/>
              <a:cs typeface="Maven Pro SemiBold"/>
              <a:sym typeface="Maven Pro SemiBold"/>
            </a:endParaRPr>
          </a:p>
          <a:p>
            <a:pPr marL="609600" lvl="0" indent="-493712" algn="just" rtl="0">
              <a:lnSpc>
                <a:spcPct val="90000"/>
              </a:lnSpc>
              <a:spcBef>
                <a:spcPts val="1200"/>
              </a:spcBef>
              <a:spcAft>
                <a:spcPts val="0"/>
              </a:spcAft>
              <a:buSzPct val="100000"/>
              <a:buFont typeface="Maven Pro SemiBold"/>
              <a:buChar char="▪"/>
            </a:pPr>
            <a:r>
              <a:rPr lang="en-US" sz="11900" dirty="0">
                <a:latin typeface="Maven Pro SemiBold"/>
                <a:ea typeface="Maven Pro SemiBold"/>
                <a:cs typeface="Maven Pro SemiBold"/>
                <a:sym typeface="Maven Pro SemiBold"/>
              </a:rPr>
              <a:t>Law Three: A robot must protect its own existence as long as such protection does not conflict with a higher order law.</a:t>
            </a:r>
            <a:endParaRPr sz="119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dirty="0"/>
          </a:p>
        </p:txBody>
      </p:sp>
      <p:pic>
        <p:nvPicPr>
          <p:cNvPr id="189" name="Google Shape;189;p24"/>
          <p:cNvPicPr preferRelativeResize="0"/>
          <p:nvPr/>
        </p:nvPicPr>
        <p:blipFill rotWithShape="1">
          <a:blip r:embed="rId3">
            <a:alphaModFix/>
          </a:blip>
          <a:srcRect/>
          <a:stretch/>
        </p:blipFill>
        <p:spPr>
          <a:xfrm>
            <a:off x="671633" y="1902733"/>
            <a:ext cx="4481233" cy="3868467"/>
          </a:xfrm>
          <a:prstGeom prst="rect">
            <a:avLst/>
          </a:prstGeom>
          <a:noFill/>
          <a:ln>
            <a:noFill/>
          </a:ln>
        </p:spPr>
      </p:pic>
      <p:sp>
        <p:nvSpPr>
          <p:cNvPr id="190" name="Google Shape;190;p24"/>
          <p:cNvSpPr txBox="1"/>
          <p:nvPr/>
        </p:nvSpPr>
        <p:spPr>
          <a:xfrm>
            <a:off x="693300" y="5939867"/>
            <a:ext cx="4253700" cy="693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unito"/>
                <a:ea typeface="Nunito"/>
                <a:cs typeface="Nunito"/>
                <a:sym typeface="Nunito"/>
              </a:rPr>
              <a:t>Bicentennial Man (199</a:t>
            </a:r>
            <a:r>
              <a:rPr lang="en-US" sz="1900">
                <a:latin typeface="Nunito"/>
                <a:ea typeface="Nunito"/>
                <a:cs typeface="Nunito"/>
                <a:sym typeface="Nunito"/>
              </a:rPr>
              <a:t>9</a:t>
            </a:r>
            <a:r>
              <a:rPr lang="en-US" sz="1900" b="0" i="0" u="none" strike="noStrike" cap="none">
                <a:solidFill>
                  <a:srgbClr val="000000"/>
                </a:solidFill>
                <a:latin typeface="Nunito"/>
                <a:ea typeface="Nunito"/>
                <a:cs typeface="Nunito"/>
                <a:sym typeface="Nunito"/>
              </a:rPr>
              <a:t>): Three Laws of Robotics</a:t>
            </a:r>
            <a:endParaRPr sz="1900" b="0" i="0" u="none" strike="noStrike" cap="none">
              <a:solidFill>
                <a:srgbClr val="000000"/>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TotalTime>
  <Words>2181</Words>
  <Application>Microsoft Office PowerPoint</Application>
  <PresentationFormat>Widescreen</PresentationFormat>
  <Paragraphs>393</Paragraphs>
  <Slides>56</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Arial</vt:lpstr>
      <vt:lpstr>Calibri</vt:lpstr>
      <vt:lpstr>Calibri Light</vt:lpstr>
      <vt:lpstr>Maven Pro</vt:lpstr>
      <vt:lpstr>Maven Pro SemiBold</vt:lpstr>
      <vt:lpstr>Nunito</vt:lpstr>
      <vt:lpstr>Open Sans</vt:lpstr>
      <vt:lpstr>Roboto</vt:lpstr>
      <vt:lpstr>Rockwell</vt:lpstr>
      <vt:lpstr>Söhne</vt:lpstr>
      <vt:lpstr>Wingdings</vt:lpstr>
      <vt:lpstr>Office Theme</vt:lpstr>
      <vt:lpstr>PowerPoint Presentation</vt:lpstr>
      <vt:lpstr>PowerPoint Presentation</vt:lpstr>
      <vt:lpstr>First Use of the Word ’Robot'</vt:lpstr>
      <vt:lpstr>First Use of the Word ’Robot'</vt:lpstr>
      <vt:lpstr>R.U.R's Theme</vt:lpstr>
      <vt:lpstr>First Use of the Word ’Robotics'</vt:lpstr>
      <vt:lpstr>Asimov’s first robot</vt:lpstr>
      <vt:lpstr>Three Laws of Robotics</vt:lpstr>
      <vt:lpstr>Three Laws of Robotics</vt:lpstr>
      <vt:lpstr>The First Robot 'Unimate'</vt:lpstr>
      <vt:lpstr>The First Robot 'Unimate'</vt:lpstr>
      <vt:lpstr>The First Robot 'Unimate'</vt:lpstr>
      <vt:lpstr>Unimation and Unimate</vt:lpstr>
      <vt:lpstr>Modern Industrial Robots</vt:lpstr>
      <vt:lpstr>Benefits of Robots</vt:lpstr>
      <vt:lpstr>PowerPoint Presentation</vt:lpstr>
      <vt:lpstr>What is a Robot?</vt:lpstr>
      <vt:lpstr>What is Robotics?</vt:lpstr>
      <vt:lpstr>ROBOTICS AND MECHATRONICS ENGINEERING</vt:lpstr>
      <vt:lpstr>ROBOTICS AND MECHATRONICS ENGINEERING</vt:lpstr>
      <vt:lpstr>ROBOTICS AND MECHATRONICS ENGINEERING</vt:lpstr>
      <vt:lpstr>We will both doing robotics and mechatronics design.</vt:lpstr>
      <vt:lpstr>PowerPoint Presentation</vt:lpstr>
      <vt:lpstr>Types of Robotics</vt:lpstr>
      <vt:lpstr>Types of Robotics</vt:lpstr>
      <vt:lpstr>Types of Robotics</vt:lpstr>
      <vt:lpstr>Types of Robotics</vt:lpstr>
      <vt:lpstr>Types of Robotics</vt:lpstr>
      <vt:lpstr>Types of Robotics</vt:lpstr>
      <vt:lpstr>Types of Robotics</vt:lpstr>
      <vt:lpstr>Types of Robotics</vt:lpstr>
      <vt:lpstr>PowerPoint Presentation</vt:lpstr>
      <vt:lpstr>"Jack of all trades, master of none." - Anonymous</vt:lpstr>
      <vt:lpstr>"Jack of all trades, master of none, but oftentimes better than master of one." - Anonymous</vt:lpstr>
      <vt:lpstr>Integration is the Key</vt:lpstr>
      <vt:lpstr>Integration: Mechanical</vt:lpstr>
      <vt:lpstr>Integration: Electrical + Mechanical (Electromechanics)</vt:lpstr>
      <vt:lpstr>Integration: Electronics + Electromechanics</vt:lpstr>
      <vt:lpstr>Integration: Controls + Electronics + Electromechanics</vt:lpstr>
      <vt:lpstr>Integration: Computer Systems to Controls + Electronics + Electromechanics</vt:lpstr>
      <vt:lpstr>Mechatronics</vt:lpstr>
      <vt:lpstr>Mechatronics  Robotics </vt:lpstr>
      <vt:lpstr>Mechatronics  Robotics + AI</vt:lpstr>
      <vt:lpstr>PowerPoint Presentation</vt:lpstr>
      <vt:lpstr>ROBOT CREATE JOBS Disadvantage of Robots: Robots are dumb but their creators are smart businessmen.</vt:lpstr>
      <vt:lpstr>OVEREXERTION</vt:lpstr>
      <vt:lpstr>LOW COST OF MANUFACTURED PRODUCTS</vt:lpstr>
      <vt:lpstr>ROBOT SAVE LIVES</vt:lpstr>
      <vt:lpstr>PowerPoint Presentation</vt:lpstr>
      <vt:lpstr>    MECHANICAL MANIPULATOR KINEMATIC DIAGRAM WITH JOINT VARIABLE LABELS, LINK LABELS  AND ASSIGNED D-H FRAMES </vt:lpstr>
      <vt:lpstr>D-H PARAMETRIC TABLE </vt:lpstr>
      <vt:lpstr>HOMOGENEOUS TRANSFORMATION MATRIX</vt:lpstr>
      <vt:lpstr>ROBOT KINEMATICS</vt:lpstr>
      <vt:lpstr>INVERSE KINEMATICS: GRAPHICAL METHOD</vt:lpstr>
      <vt:lpstr>ROBOTIC TOOLBOX BY PETER CORKE</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Mikko De Torres</dc:creator>
  <cp:lastModifiedBy>Mikko De Torres</cp:lastModifiedBy>
  <cp:revision>19</cp:revision>
  <cp:lastPrinted>2024-12-21T03:18:48Z</cp:lastPrinted>
  <dcterms:created xsi:type="dcterms:W3CDTF">2023-08-09T07:54:33Z</dcterms:created>
  <dcterms:modified xsi:type="dcterms:W3CDTF">2024-12-21T03:31:38Z</dcterms:modified>
</cp:coreProperties>
</file>